
<file path=[Content_Types].xml><?xml version="1.0" encoding="utf-8"?>
<Types xmlns="http://schemas.openxmlformats.org/package/2006/content-types">
  <Default Extension="rels" ContentType="application/vnd.openxmlformats-package.relationships+xml"/>
  <Default Extension="jpg" ContentType="image/jpeg"/>
  <Default Extension="xml" ContentType="application/xml"/>
  <Default Extension="jpeg" ContentType="image/jpeg"/>
  <Default Extension="gif" ContentType="image/gif"/>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7" r:id="rId2"/>
    <p:sldId id="262" r:id="rId3"/>
    <p:sldId id="282" r:id="rId4"/>
    <p:sldId id="264" r:id="rId5"/>
    <p:sldId id="263"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3" r:id="rId22"/>
    <p:sldId id="28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vner Schlessinger"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4406E"/>
    <a:srgbClr val="373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4" autoAdjust="0"/>
    <p:restoredTop sz="94660"/>
  </p:normalViewPr>
  <p:slideViewPr>
    <p:cSldViewPr snapToGrid="0" snapToObjects="1">
      <p:cViewPr varScale="1">
        <p:scale>
          <a:sx n="100" d="100"/>
          <a:sy n="100" d="100"/>
        </p:scale>
        <p:origin x="-144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esProps" Target="presProps.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viewProps" Target="viewProps.xml"/><Relationship Id="rId26" Type="http://schemas.openxmlformats.org/officeDocument/2006/relationships/commentAuthors" Target="commentAuthors.xml"/><Relationship Id="rId30" Type="http://schemas.openxmlformats.org/officeDocument/2006/relationships/tableStyles" Target="tableStyles.xml"/><Relationship Id="rId11" Type="http://schemas.openxmlformats.org/officeDocument/2006/relationships/slide" Target="slides/slide10.xml"/><Relationship Id="rId29" Type="http://schemas.openxmlformats.org/officeDocument/2006/relationships/theme" Target="theme/theme1.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3-03T15:16:36.137" idx="1">
    <p:pos x="1004" y="2640"/>
    <p:text>Add Kaback and Wrights structures Stroud as well.</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1-03-03T16:00:01.677" idx="4">
    <p:pos x="10" y="10"/>
    <p:text>Add MFS fold, structure, citations/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1-03-03T16:00:01.677" idx="2">
    <p:pos x="10" y="10"/>
    <p:text>Add MFS fold, structure, citations/</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1-03-03T16:01:08.929" idx="3">
    <p:pos x="10" y="10"/>
    <p:text>download new ones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802CD4-239B-1047-89E1-5740FD25504C}" type="datetimeFigureOut">
              <a:rPr lang="en-US" smtClean="0"/>
              <a:t>3/11/11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B6498E-CFE9-E94F-824E-6C64F5FC60E9}" type="slidenum">
              <a:rPr lang="en-US" smtClean="0"/>
              <a:t>‹#›</a:t>
            </a:fld>
            <a:endParaRPr lang="en-US"/>
          </a:p>
        </p:txBody>
      </p:sp>
    </p:spTree>
    <p:extLst>
      <p:ext uri="{BB962C8B-B14F-4D97-AF65-F5344CB8AC3E}">
        <p14:creationId xmlns:p14="http://schemas.microsoft.com/office/powerpoint/2010/main" val="2970985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679FC97-FD4D-5E4B-996E-60E165FF713D}" type="slidenum">
              <a:rPr lang="en-US">
                <a:solidFill>
                  <a:prstClr val="black"/>
                </a:solidFill>
              </a:rPr>
              <a:pPr/>
              <a:t>1</a:t>
            </a:fld>
            <a:endParaRPr 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pitchFamily="-65" charset="-128"/>
                <a:cs typeface="ＭＳ Ｐゴシック" pitchFamily="-65" charset="-128"/>
              </a:rPr>
              <a:t>Here</a:t>
            </a:r>
            <a:r>
              <a:rPr lang="en-US" sz="1200" kern="1200" baseline="0" dirty="0" smtClean="0">
                <a:solidFill>
                  <a:schemeClr val="tx1"/>
                </a:solidFill>
                <a:latin typeface="+mn-lt"/>
                <a:ea typeface="ＭＳ Ｐゴシック" pitchFamily="-65" charset="-128"/>
                <a:cs typeface="ＭＳ Ｐゴシック" pitchFamily="-65" charset="-128"/>
              </a:rPr>
              <a:t> I included hits that Ethan found to be inhibitors of NET in at least  one experiment. However, the slide may include some compounds that didn’t work in his more recent experiments. </a:t>
            </a:r>
          </a:p>
          <a:p>
            <a:r>
              <a:rPr lang="en-US" sz="1200" kern="1200" baseline="0" dirty="0" smtClean="0">
                <a:solidFill>
                  <a:schemeClr val="tx1"/>
                </a:solidFill>
                <a:latin typeface="+mn-lt"/>
                <a:ea typeface="ＭＳ Ｐゴシック" pitchFamily="-65" charset="-128"/>
                <a:cs typeface="ＭＳ Ｐゴシック" pitchFamily="-65" charset="-128"/>
              </a:rPr>
              <a:t>In the efficacy part the known function of the drug is mentioned (from public databases such as chembl and pdsp) or from the literature.</a:t>
            </a:r>
          </a:p>
          <a:p>
            <a:endParaRPr lang="en-US" sz="1200" kern="1200" baseline="0" dirty="0" smtClean="0">
              <a:solidFill>
                <a:schemeClr val="tx1"/>
              </a:solidFill>
              <a:latin typeface="+mn-lt"/>
              <a:ea typeface="ＭＳ Ｐゴシック" pitchFamily="-65" charset="-128"/>
              <a:cs typeface="ＭＳ Ｐゴシック" pitchFamily="-65" charset="-128"/>
            </a:endParaRPr>
          </a:p>
          <a:p>
            <a:r>
              <a:rPr lang="en-US" sz="1200" kern="1200" baseline="0" dirty="0" smtClean="0">
                <a:solidFill>
                  <a:schemeClr val="tx1"/>
                </a:solidFill>
                <a:latin typeface="+mn-lt"/>
                <a:ea typeface="ＭＳ Ｐゴシック" pitchFamily="-65" charset="-128"/>
                <a:cs typeface="ＭＳ Ｐゴシック" pitchFamily="-65" charset="-128"/>
              </a:rPr>
              <a:t>Kathy, please let me know if you prefer to slide </a:t>
            </a:r>
            <a:endParaRPr lang="en-US" sz="1200" kern="1200" dirty="0">
              <a:solidFill>
                <a:schemeClr val="tx1"/>
              </a:solidFill>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14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Active transporters create ion/gradient across membranes using diverse energy coupling mechanisms.</a:t>
            </a:r>
          </a:p>
          <a:p>
            <a:r>
              <a:rPr lang="en-US" dirty="0" smtClean="0"/>
              <a:t>Co-transport uses the downhill movement of one solute species from high to low concentration to move another molecule uphill from low concentration to high concentration (against its electrochemical gradient).</a:t>
            </a:r>
          </a:p>
          <a:p>
            <a:endParaRPr lang="en-US" dirty="0" smtClean="0"/>
          </a:p>
          <a:p>
            <a:r>
              <a:rPr lang="en-US" dirty="0" smtClean="0"/>
              <a:t>Primary active are the ABC and the pumps that </a:t>
            </a:r>
          </a:p>
          <a:p>
            <a:endParaRPr lang="en-US" dirty="0" smtClean="0"/>
          </a:p>
          <a:p>
            <a:r>
              <a:rPr lang="en-US" b="1" dirty="0" smtClean="0"/>
              <a:t>Counter-transportIn counter-transport two species of ion or other solutes are pumped in opposite directions across a membrane. One of these species is allowed to flow from high to low concentration which yields the entropic energy to drive the transport of the other solute from a low concentration region to a high one. An example is the sodium-calcium exchanger or antiporter, which allows three sodium ions into the cell to transport one calcium out.Many cells also possess a calcium ATPase, which can operate at lower intracellular concentrations of calcium and sets the normal or resting concentration of this important second messenger. But the ATPase exports calcium ions more slowly: only 30 per second versus 2000 per second by the exchanger. The exchanger comes into service when the calcium concentration rises steeply or "spikes" and enables rapid recovery. This shows that a single type of ion can be transported by several enzymes, which need not be active all the time (constitutively), but may exist to meet specific, intermittent needs.[edit]Co-transportCo-transport uses the downhill movement of one solute species from high to low concentration to move another molecule uphill from low concentration to high concentration (against its electrochemical gradient).An example is the glucose symporter SGLT1, which co-transports one glucose (or galactose) molecule into the cell for every two sodium ions it imports into the cell. This symporter is located in the small intestines, trachea, heart, brain, testis, and prostate. It is also located in the S3 segment of the proximal tubule in each nephron in the kidneys [2]. Its mechanism is exploited in glucose rehydration therapy and defects in SGLT1 prevent effective reabsorption of glucose, causing familial renal glucosuria[3].[edit]</a:t>
            </a:r>
            <a:endParaRPr lang="en-US" dirty="0" smtClean="0"/>
          </a:p>
          <a:p>
            <a:endParaRPr lang="en-US" dirty="0" smtClean="0"/>
          </a:p>
          <a:p>
            <a:r>
              <a:rPr lang="en-US" dirty="0" smtClean="0"/>
              <a:t>on channels are pore-forming proteins that help establish and control the small voltage gradient across the plasma membrane of all living cells (see cell potential) by allowing the flow of ions down their electrochemical gradient.[1] They are present in the membranes that surround all biological cells.</a:t>
            </a:r>
          </a:p>
          <a:p>
            <a:endParaRPr lang="en-US" dirty="0" smtClean="0"/>
          </a:p>
          <a:p>
            <a:r>
              <a:rPr lang="en-US" dirty="0" smtClean="0"/>
              <a:t>Passive transport means moving biochemicals and atomic or molecular substances across the cell membrane. Unlike active transport, this process does not involve chemical energy. The four main kinds of passive transport are diffusion, facilitated diffusion, filtration and osmosis.</a:t>
            </a:r>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EFCD5F-09F6-1C48-A8E3-AD5B6AEB28F9}" type="slidenum">
              <a:rPr lang="en-US" smtClean="0"/>
              <a:pPr/>
              <a:t>2</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 to better resolution</a:t>
            </a:r>
          </a:p>
          <a:p>
            <a:r>
              <a:rPr lang="en-US" dirty="0" smtClean="0"/>
              <a:t>Add structures of SLC25,SLC6, SLC5</a:t>
            </a:r>
            <a:r>
              <a:rPr lang="en-US" baseline="0" dirty="0" smtClean="0"/>
              <a:t> and NSS, SLC1</a:t>
            </a:r>
          </a:p>
          <a:p>
            <a:r>
              <a:rPr lang="en-US" baseline="0" dirty="0" smtClean="0"/>
              <a:t>Superposition from gouaux paper</a:t>
            </a:r>
          </a:p>
          <a:p>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 to better resolution</a:t>
            </a:r>
          </a:p>
          <a:p>
            <a:r>
              <a:rPr lang="en-US" dirty="0" smtClean="0"/>
              <a:t>Add structures of SLC25,SLC6, SLC5</a:t>
            </a:r>
            <a:r>
              <a:rPr lang="en-US" baseline="0" dirty="0" smtClean="0"/>
              <a:t> and NSS, SLC1</a:t>
            </a:r>
          </a:p>
          <a:p>
            <a:r>
              <a:rPr lang="en-US" baseline="0" dirty="0" smtClean="0"/>
              <a:t>Superposition from gouaux paper</a:t>
            </a:r>
          </a:p>
          <a:p>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pitchFamily="-65" charset="-128"/>
                <a:cs typeface="ＭＳ Ｐゴシック" pitchFamily="-65" charset="-128"/>
              </a:rPr>
              <a:t>The sodium- and chloride- dependent neurotransmitter transporters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dirty="0" smtClean="0"/>
              <a:t>Topology prediction (TOPPRED2, HMMTOP, ORIENTM, TMHMM, MEMSAT)</a:t>
            </a:r>
          </a:p>
          <a:p>
            <a:r>
              <a:rPr lang="en-US" sz="1200" dirty="0" smtClean="0"/>
              <a:t>Prediction of interior and lipid-exposed faces of TM domains (knowledge-based)</a:t>
            </a:r>
          </a:p>
          <a:p>
            <a:r>
              <a:rPr lang="en-US" sz="1200" dirty="0" smtClean="0"/>
              <a:t>Secondary structure prediction of the extracellular loops (</a:t>
            </a:r>
            <a:r>
              <a:rPr lang="en-US" sz="1200" dirty="0" err="1" smtClean="0"/>
              <a:t>PROFphd</a:t>
            </a:r>
            <a:r>
              <a:rPr lang="en-US" sz="1200" dirty="0" smtClean="0"/>
              <a:t>, PSIPRED)</a:t>
            </a:r>
          </a:p>
          <a:p>
            <a:r>
              <a:rPr lang="en-US" sz="1200" dirty="0" smtClean="0"/>
              <a:t>Modeling and refinement (</a:t>
            </a:r>
            <a:r>
              <a:rPr lang="en-US" sz="1200" dirty="0" err="1" smtClean="0"/>
              <a:t>Modeller</a:t>
            </a:r>
            <a:r>
              <a:rPr lang="en-US" sz="1200" dirty="0" smtClean="0"/>
              <a:t>)</a:t>
            </a:r>
          </a:p>
          <a:p>
            <a:r>
              <a:rPr lang="en-US" sz="1200" dirty="0" smtClean="0"/>
              <a:t>Validation/refinement with experimental data</a:t>
            </a:r>
          </a:p>
          <a:p>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8</a:t>
            </a:fld>
            <a:endParaRPr lang="en-US" dirty="0"/>
          </a:p>
        </p:txBody>
      </p:sp>
    </p:spTree>
    <p:extLst>
      <p:ext uri="{BB962C8B-B14F-4D97-AF65-F5344CB8AC3E}">
        <p14:creationId xmlns:p14="http://schemas.microsoft.com/office/powerpoint/2010/main" val="3583450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a:t>
            </a:r>
            <a:r>
              <a:rPr lang="en-US" baseline="0" dirty="0" smtClean="0"/>
              <a:t> risk – chemically different form known substrate and/or bind in different mode</a:t>
            </a:r>
          </a:p>
          <a:p>
            <a:r>
              <a:rPr lang="en-US" baseline="0" dirty="0" smtClean="0"/>
              <a:t>Low risk – chemically similar to known ligands. Also have related functions</a:t>
            </a:r>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12</a:t>
            </a:fld>
            <a:endParaRPr lang="en-US" dirty="0"/>
          </a:p>
        </p:txBody>
      </p:sp>
    </p:spTree>
    <p:extLst>
      <p:ext uri="{BB962C8B-B14F-4D97-AF65-F5344CB8AC3E}">
        <p14:creationId xmlns:p14="http://schemas.microsoft.com/office/powerpoint/2010/main" val="2962346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IC50 and molecule</a:t>
            </a:r>
            <a:r>
              <a:rPr lang="en-US" baseline="0" dirty="0" smtClean="0"/>
              <a:t> name</a:t>
            </a:r>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13</a:t>
            </a:fld>
            <a:endParaRPr lang="en-US" dirty="0"/>
          </a:p>
        </p:txBody>
      </p:sp>
    </p:spTree>
    <p:extLst>
      <p:ext uri="{BB962C8B-B14F-4D97-AF65-F5344CB8AC3E}">
        <p14:creationId xmlns:p14="http://schemas.microsoft.com/office/powerpoint/2010/main" val="2918611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19"/>
          <p:cNvSpPr>
            <a:spLocks noChangeArrowheads="1"/>
          </p:cNvSpPr>
          <p:nvPr userDrawn="1"/>
        </p:nvSpPr>
        <p:spPr bwMode="white">
          <a:xfrm>
            <a:off x="1539875" y="5029200"/>
            <a:ext cx="6400800" cy="1143000"/>
          </a:xfrm>
          <a:prstGeom prst="rect">
            <a:avLst/>
          </a:prstGeom>
          <a:solidFill>
            <a:schemeClr val="bg1"/>
          </a:solidFill>
          <a:ln w="9525">
            <a:noFill/>
            <a:miter lim="800000"/>
            <a:headEnd/>
            <a:tailEnd/>
          </a:ln>
          <a:effectLst/>
        </p:spPr>
        <p:txBody>
          <a:bodyPr wrap="none" anchor="ctr">
            <a:prstTxWarp prst="textNoShape">
              <a:avLst/>
            </a:prstTxWarp>
          </a:bodyPr>
          <a:lstStyle/>
          <a:p>
            <a:pPr algn="ctr" defTabSz="914400" eaLnBrk="0" fontAlgn="base" hangingPunct="0">
              <a:spcBef>
                <a:spcPct val="0"/>
              </a:spcBef>
              <a:spcAft>
                <a:spcPct val="0"/>
              </a:spcAft>
              <a:defRPr/>
            </a:pPr>
            <a:endParaRPr lang="en-US" sz="2400">
              <a:solidFill>
                <a:srgbClr val="000000"/>
              </a:solidFill>
              <a:latin typeface="Times" pitchFamily="-106" charset="0"/>
            </a:endParaRPr>
          </a:p>
        </p:txBody>
      </p:sp>
      <p:sp>
        <p:nvSpPr>
          <p:cNvPr id="5" name="Rectangle 4"/>
          <p:cNvSpPr>
            <a:spLocks noChangeArrowheads="1"/>
          </p:cNvSpPr>
          <p:nvPr userDrawn="1"/>
        </p:nvSpPr>
        <p:spPr bwMode="auto">
          <a:xfrm>
            <a:off x="0" y="6781800"/>
            <a:ext cx="9144000" cy="76200"/>
          </a:xfrm>
          <a:prstGeom prst="rect">
            <a:avLst/>
          </a:prstGeom>
          <a:solidFill>
            <a:srgbClr val="234876"/>
          </a:solidFill>
          <a:ln w="9525">
            <a:noFill/>
            <a:miter lim="800000"/>
            <a:headEnd/>
            <a:tailEnd/>
          </a:ln>
          <a:effectLst/>
        </p:spPr>
        <p:txBody>
          <a:bodyPr wrap="none" anchor="ctr">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Times" pitchFamily="-106" charset="0"/>
            </a:endParaRPr>
          </a:p>
        </p:txBody>
      </p:sp>
      <p:sp>
        <p:nvSpPr>
          <p:cNvPr id="6" name="Text Box 6"/>
          <p:cNvSpPr txBox="1">
            <a:spLocks noChangeArrowheads="1"/>
          </p:cNvSpPr>
          <p:nvPr userDrawn="1"/>
        </p:nvSpPr>
        <p:spPr bwMode="auto">
          <a:xfrm>
            <a:off x="328613" y="6599238"/>
            <a:ext cx="3214687" cy="230187"/>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900">
                <a:solidFill>
                  <a:srgbClr val="1E3E67"/>
                </a:solidFill>
                <a:latin typeface="Verdana" pitchFamily="-106" charset="0"/>
              </a:rPr>
              <a:t>Center for Structures of Membrane Proteins © 2010</a:t>
            </a:r>
            <a:endParaRPr lang="en-US" sz="1000">
              <a:solidFill>
                <a:srgbClr val="1E3E67"/>
              </a:solidFill>
              <a:latin typeface="Verdana" pitchFamily="-106" charset="0"/>
            </a:endParaRPr>
          </a:p>
        </p:txBody>
      </p:sp>
      <p:sp>
        <p:nvSpPr>
          <p:cNvPr id="7" name="Rectangle 21"/>
          <p:cNvSpPr>
            <a:spLocks noChangeArrowheads="1"/>
          </p:cNvSpPr>
          <p:nvPr userDrawn="1"/>
        </p:nvSpPr>
        <p:spPr bwMode="auto">
          <a:xfrm>
            <a:off x="1524000" y="5029200"/>
            <a:ext cx="254000" cy="1143000"/>
          </a:xfrm>
          <a:prstGeom prst="rect">
            <a:avLst/>
          </a:prstGeom>
          <a:solidFill>
            <a:srgbClr val="FF8000"/>
          </a:solidFill>
          <a:ln w="9525">
            <a:noFill/>
            <a:miter lim="800000"/>
            <a:headEnd/>
            <a:tailEnd/>
          </a:ln>
          <a:effectLst/>
        </p:spPr>
        <p:txBody>
          <a:bodyPr wrap="none" anchor="ctr">
            <a:prstTxWarp prst="textNoShape">
              <a:avLst/>
            </a:prstTxWarp>
          </a:bodyPr>
          <a:lstStyle/>
          <a:p>
            <a:pPr algn="ctr" defTabSz="914400" eaLnBrk="0" fontAlgn="base" hangingPunct="0">
              <a:spcBef>
                <a:spcPct val="0"/>
              </a:spcBef>
              <a:spcAft>
                <a:spcPct val="0"/>
              </a:spcAft>
              <a:defRPr/>
            </a:pPr>
            <a:endParaRPr lang="en-US" sz="2400">
              <a:solidFill>
                <a:srgbClr val="000000"/>
              </a:solidFill>
              <a:latin typeface="Times" pitchFamily="-106" charset="0"/>
            </a:endParaRPr>
          </a:p>
        </p:txBody>
      </p:sp>
      <p:pic>
        <p:nvPicPr>
          <p:cNvPr id="8" name="Picture 11" descr="csmp_biglogo.ai.pdf"/>
          <p:cNvPicPr>
            <a:picLocks noChangeAspect="1"/>
          </p:cNvPicPr>
          <p:nvPr userDrawn="1"/>
        </p:nvPicPr>
        <p:blipFill>
          <a:blip r:embed="rId2"/>
          <a:srcRect/>
          <a:stretch>
            <a:fillRect/>
          </a:stretch>
        </p:blipFill>
        <p:spPr bwMode="auto">
          <a:xfrm>
            <a:off x="117475" y="-876300"/>
            <a:ext cx="8874125" cy="6959600"/>
          </a:xfrm>
          <a:prstGeom prst="rect">
            <a:avLst/>
          </a:prstGeom>
          <a:noFill/>
          <a:ln w="9525">
            <a:noFill/>
            <a:miter lim="800000"/>
            <a:headEnd/>
            <a:tailEnd/>
          </a:ln>
        </p:spPr>
      </p:pic>
      <p:sp>
        <p:nvSpPr>
          <p:cNvPr id="8194" name="Rectangle 2"/>
          <p:cNvSpPr>
            <a:spLocks noGrp="1" noChangeArrowheads="1"/>
          </p:cNvSpPr>
          <p:nvPr>
            <p:ph type="ctrTitle"/>
          </p:nvPr>
        </p:nvSpPr>
        <p:spPr>
          <a:xfrm>
            <a:off x="1447800" y="4495800"/>
            <a:ext cx="6477000" cy="457200"/>
          </a:xfrm>
        </p:spPr>
        <p:txBody>
          <a:bodyPr/>
          <a:lstStyle>
            <a:lvl1pPr>
              <a:defRPr sz="2300">
                <a:solidFill>
                  <a:srgbClr val="34406E"/>
                </a:solidFill>
              </a:defRPr>
            </a:lvl1pPr>
          </a:lstStyle>
          <a:p>
            <a:r>
              <a:rPr lang="en-US" dirty="0"/>
              <a:t>Click to edit Master title style</a:t>
            </a:r>
          </a:p>
        </p:txBody>
      </p:sp>
      <p:sp>
        <p:nvSpPr>
          <p:cNvPr id="8195" name="Rectangle 3"/>
          <p:cNvSpPr>
            <a:spLocks noGrp="1" noChangeArrowheads="1"/>
          </p:cNvSpPr>
          <p:nvPr>
            <p:ph type="subTitle" idx="1"/>
          </p:nvPr>
        </p:nvSpPr>
        <p:spPr>
          <a:xfrm>
            <a:off x="1828800" y="5130800"/>
            <a:ext cx="6096000" cy="914400"/>
          </a:xfrm>
          <a:noFill/>
        </p:spPr>
        <p:txBody>
          <a:bodyPr/>
          <a:lstStyle>
            <a:lvl1pPr marL="0" indent="0">
              <a:spcBef>
                <a:spcPct val="0"/>
              </a:spcBef>
              <a:buFont typeface="Wingdings" pitchFamily="-106" charset="2"/>
              <a:buNone/>
              <a:defRPr sz="1700" b="0">
                <a:solidFill>
                  <a:srgbClr val="183354"/>
                </a:solidFill>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8458200" y="6610350"/>
            <a:ext cx="685800" cy="24765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1436312661"/>
      </p:ext>
    </p:extLst>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image" Target="../media/image2.png"/><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60400" y="838200"/>
            <a:ext cx="8077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38200" y="18161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9" name="Rectangle 15"/>
          <p:cNvSpPr>
            <a:spLocks noChangeArrowheads="1"/>
          </p:cNvSpPr>
          <p:nvPr userDrawn="1"/>
        </p:nvSpPr>
        <p:spPr bwMode="auto">
          <a:xfrm>
            <a:off x="0" y="6781800"/>
            <a:ext cx="9144000" cy="76200"/>
          </a:xfrm>
          <a:prstGeom prst="rect">
            <a:avLst/>
          </a:prstGeom>
          <a:solidFill>
            <a:srgbClr val="234876"/>
          </a:solidFill>
          <a:ln w="9525">
            <a:noFill/>
            <a:miter lim="800000"/>
            <a:headEnd/>
            <a:tailEnd/>
          </a:ln>
          <a:effectLst/>
        </p:spPr>
        <p:txBody>
          <a:bodyPr wrap="none" anchor="ctr">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Times" pitchFamily="-106" charset="0"/>
            </a:endParaRPr>
          </a:p>
        </p:txBody>
      </p:sp>
      <p:sp>
        <p:nvSpPr>
          <p:cNvPr id="1045" name="Text Box 21"/>
          <p:cNvSpPr txBox="1">
            <a:spLocks noChangeArrowheads="1"/>
          </p:cNvSpPr>
          <p:nvPr userDrawn="1"/>
        </p:nvSpPr>
        <p:spPr bwMode="auto">
          <a:xfrm>
            <a:off x="328613" y="6599238"/>
            <a:ext cx="3214687" cy="230187"/>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900">
                <a:solidFill>
                  <a:srgbClr val="1E3E67"/>
                </a:solidFill>
                <a:latin typeface="Verdana" pitchFamily="-106" charset="0"/>
              </a:rPr>
              <a:t>Center for Structures of Membrane Proteins © 2010</a:t>
            </a:r>
            <a:endParaRPr lang="en-US" sz="1000">
              <a:solidFill>
                <a:srgbClr val="1E3E67"/>
              </a:solidFill>
              <a:latin typeface="Verdana" pitchFamily="-106" charset="0"/>
            </a:endParaRPr>
          </a:p>
        </p:txBody>
      </p:sp>
      <p:pic>
        <p:nvPicPr>
          <p:cNvPr id="1030" name="Picture 7" descr="csmp_template_header.tiff"/>
          <p:cNvPicPr>
            <a:picLocks noChangeAspect="1"/>
          </p:cNvPicPr>
          <p:nvPr userDrawn="1"/>
        </p:nvPicPr>
        <p:blipFill>
          <a:blip r:embed="rId5"/>
          <a:srcRect/>
          <a:stretch>
            <a:fillRect/>
          </a:stretch>
        </p:blipFill>
        <p:spPr bwMode="auto">
          <a:xfrm>
            <a:off x="0" y="0"/>
            <a:ext cx="9144000" cy="6492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rtl="0" eaLnBrk="0" fontAlgn="base" hangingPunct="0">
        <a:spcBef>
          <a:spcPct val="0"/>
        </a:spcBef>
        <a:spcAft>
          <a:spcPct val="0"/>
        </a:spcAft>
        <a:defRPr sz="2500" b="1">
          <a:solidFill>
            <a:srgbClr val="34406E"/>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2500" b="1">
          <a:solidFill>
            <a:srgbClr val="34406E"/>
          </a:solidFill>
          <a:latin typeface="Trebuchet MS"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2500" b="1">
          <a:solidFill>
            <a:srgbClr val="34406E"/>
          </a:solidFill>
          <a:latin typeface="Trebuchet MS"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2500" b="1">
          <a:solidFill>
            <a:srgbClr val="34406E"/>
          </a:solidFill>
          <a:latin typeface="Trebuchet MS"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2500" b="1">
          <a:solidFill>
            <a:srgbClr val="34406E"/>
          </a:solidFill>
          <a:latin typeface="Trebuchet MS" pitchFamily="-106" charset="0"/>
          <a:ea typeface="ＭＳ Ｐゴシック" pitchFamily="-106" charset="-128"/>
          <a:cs typeface="ＭＳ Ｐゴシック" pitchFamily="-106" charset="-128"/>
        </a:defRPr>
      </a:lvl5pPr>
      <a:lvl6pPr marL="457200" algn="l" rtl="0" fontAlgn="base">
        <a:spcBef>
          <a:spcPct val="0"/>
        </a:spcBef>
        <a:spcAft>
          <a:spcPct val="0"/>
        </a:spcAft>
        <a:defRPr sz="2500" b="1">
          <a:solidFill>
            <a:srgbClr val="1BE6FF"/>
          </a:solidFill>
          <a:latin typeface="Trebuchet MS" pitchFamily="-106" charset="0"/>
        </a:defRPr>
      </a:lvl6pPr>
      <a:lvl7pPr marL="914400" algn="l" rtl="0" fontAlgn="base">
        <a:spcBef>
          <a:spcPct val="0"/>
        </a:spcBef>
        <a:spcAft>
          <a:spcPct val="0"/>
        </a:spcAft>
        <a:defRPr sz="2500" b="1">
          <a:solidFill>
            <a:srgbClr val="1BE6FF"/>
          </a:solidFill>
          <a:latin typeface="Trebuchet MS" pitchFamily="-106" charset="0"/>
        </a:defRPr>
      </a:lvl7pPr>
      <a:lvl8pPr marL="1371600" algn="l" rtl="0" fontAlgn="base">
        <a:spcBef>
          <a:spcPct val="0"/>
        </a:spcBef>
        <a:spcAft>
          <a:spcPct val="0"/>
        </a:spcAft>
        <a:defRPr sz="2500" b="1">
          <a:solidFill>
            <a:srgbClr val="1BE6FF"/>
          </a:solidFill>
          <a:latin typeface="Trebuchet MS" pitchFamily="-106" charset="0"/>
        </a:defRPr>
      </a:lvl8pPr>
      <a:lvl9pPr marL="1828800" algn="l" rtl="0" fontAlgn="base">
        <a:spcBef>
          <a:spcPct val="0"/>
        </a:spcBef>
        <a:spcAft>
          <a:spcPct val="0"/>
        </a:spcAft>
        <a:defRPr sz="2500" b="1">
          <a:solidFill>
            <a:srgbClr val="1BE6FF"/>
          </a:solidFill>
          <a:latin typeface="Trebuchet MS" pitchFamily="-106" charset="0"/>
        </a:defRPr>
      </a:lvl9pPr>
    </p:titleStyle>
    <p:bodyStyle>
      <a:lvl1pPr marL="342900" indent="-342900" algn="l" rtl="0" eaLnBrk="0" fontAlgn="base" hangingPunct="0">
        <a:spcBef>
          <a:spcPct val="70000"/>
        </a:spcBef>
        <a:spcAft>
          <a:spcPct val="0"/>
        </a:spcAft>
        <a:buFont typeface="Wingdings" charset="2"/>
        <a:buBlip>
          <a:blip r:embed="rId6"/>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4" Type="http://schemas.openxmlformats.org/officeDocument/2006/relationships/image" Target="../media/image24.png"/><Relationship Id="rId10" Type="http://schemas.openxmlformats.org/officeDocument/2006/relationships/image" Target="../media/image30.emf"/><Relationship Id="rId5" Type="http://schemas.openxmlformats.org/officeDocument/2006/relationships/image" Target="../media/image25.png"/><Relationship Id="rId7" Type="http://schemas.openxmlformats.org/officeDocument/2006/relationships/image" Target="../media/image27.emf"/><Relationship Id="rId11"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xml"/><Relationship Id="rId9" Type="http://schemas.openxmlformats.org/officeDocument/2006/relationships/image" Target="../media/image29.png"/><Relationship Id="rId3" Type="http://schemas.openxmlformats.org/officeDocument/2006/relationships/image" Target="../media/image23.png"/><Relationship Id="rId6" Type="http://schemas.openxmlformats.org/officeDocument/2006/relationships/image" Target="../media/image26.emf"/></Relationships>
</file>

<file path=ppt/slides/_rels/slide12.xml.rels><?xml version="1.0" encoding="UTF-8" standalone="yes"?>
<Relationships xmlns="http://schemas.openxmlformats.org/package/2006/relationships"><Relationship Id="rId4" Type="http://schemas.openxmlformats.org/officeDocument/2006/relationships/image" Target="../media/image33.gif"/><Relationship Id="rId7" Type="http://schemas.openxmlformats.org/officeDocument/2006/relationships/image" Target="../media/image36.gif"/><Relationship Id="rId11"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5.gif"/><Relationship Id="rId8" Type="http://schemas.openxmlformats.org/officeDocument/2006/relationships/image" Target="../media/image37.png"/><Relationship Id="rId13" Type="http://schemas.openxmlformats.org/officeDocument/2006/relationships/image" Target="../media/image42.png"/><Relationship Id="rId10" Type="http://schemas.openxmlformats.org/officeDocument/2006/relationships/image" Target="../media/image39.png"/><Relationship Id="rId5" Type="http://schemas.openxmlformats.org/officeDocument/2006/relationships/image" Target="../media/image34.gif"/><Relationship Id="rId12" Type="http://schemas.openxmlformats.org/officeDocument/2006/relationships/image" Target="../media/image41.png"/><Relationship Id="rId2" Type="http://schemas.openxmlformats.org/officeDocument/2006/relationships/notesSlide" Target="../notesSlides/notesSlide8.xml"/><Relationship Id="rId9" Type="http://schemas.openxmlformats.org/officeDocument/2006/relationships/image" Target="../media/image38.png"/><Relationship Id="rId3" Type="http://schemas.openxmlformats.org/officeDocument/2006/relationships/image" Target="../media/image32.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6" Type="http://schemas.openxmlformats.org/officeDocument/2006/relationships/image" Target="../media/image45.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5"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4" Type="http://schemas.openxmlformats.org/officeDocument/2006/relationships/image" Target="../media/image48.png"/><Relationship Id="rId10" Type="http://schemas.openxmlformats.org/officeDocument/2006/relationships/image" Target="../media/image54.png"/><Relationship Id="rId5" Type="http://schemas.openxmlformats.org/officeDocument/2006/relationships/image" Target="../media/image49.png"/><Relationship Id="rId7" Type="http://schemas.openxmlformats.org/officeDocument/2006/relationships/image" Target="../media/image51.png"/><Relationship Id="rId11"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image" Target="../media/image46.png"/><Relationship Id="rId9" Type="http://schemas.openxmlformats.org/officeDocument/2006/relationships/image" Target="../media/image53.png"/><Relationship Id="rId3" Type="http://schemas.openxmlformats.org/officeDocument/2006/relationships/image" Target="../media/image47.png"/><Relationship Id="rId6" Type="http://schemas.openxmlformats.org/officeDocument/2006/relationships/image" Target="../media/image50.png"/></Relationships>
</file>

<file path=ppt/slides/_rels/slide16.xml.rels><?xml version="1.0" encoding="UTF-8" standalone="yes"?>
<Relationships xmlns="http://schemas.openxmlformats.org/package/2006/relationships"><Relationship Id="rId4" Type="http://schemas.openxmlformats.org/officeDocument/2006/relationships/image" Target="../media/image57.gif"/><Relationship Id="rId5" Type="http://schemas.openxmlformats.org/officeDocument/2006/relationships/image" Target="../media/image58.gif"/><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55.gif"/><Relationship Id="rId3" Type="http://schemas.openxmlformats.org/officeDocument/2006/relationships/image" Target="../media/image56.gif"/><Relationship Id="rId6" Type="http://schemas.openxmlformats.org/officeDocument/2006/relationships/image" Target="../media/image59.gif"/></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 Id="rId5" Type="http://schemas.openxmlformats.org/officeDocument/2006/relationships/image" Target="../media/image64.png"/></Relationships>
</file>

<file path=ppt/slides/_rels/slide19.xml.rels><?xml version="1.0" encoding="UTF-8" standalone="yes"?>
<Relationships xmlns="http://schemas.openxmlformats.org/package/2006/relationships"><Relationship Id="rId4" Type="http://schemas.openxmlformats.org/officeDocument/2006/relationships/image" Target="../media/image67.png"/><Relationship Id="rId5" Type="http://schemas.openxmlformats.org/officeDocument/2006/relationships/image" Target="../media/image68.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5.emf"/><Relationship Id="rId3" Type="http://schemas.openxmlformats.org/officeDocument/2006/relationships/image" Target="../media/image66.png"/><Relationship Id="rId6" Type="http://schemas.openxmlformats.org/officeDocument/2006/relationships/image" Target="../media/image69.png"/></Relationships>
</file>

<file path=ppt/slides/_rels/slide2.xml.rels><?xml version="1.0" encoding="UTF-8" standalone="yes"?>
<Relationships xmlns="http://schemas.openxmlformats.org/package/2006/relationships"><Relationship Id="rId6" Type="http://schemas.openxmlformats.org/officeDocument/2006/relationships/comments" Target="../comments/comment1.xm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image" Target="../media/image73.jpg"/><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6" Type="http://schemas.openxmlformats.org/officeDocument/2006/relationships/comments" Target="../comments/comment2.xm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6" Type="http://schemas.openxmlformats.org/officeDocument/2006/relationships/comments" Target="../comments/comment3.xml"/><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2.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png"/><Relationship Id="rId9" Type="http://schemas.openxmlformats.org/officeDocument/2006/relationships/image" Target="../media/image16.png"/><Relationship Id="rId3" Type="http://schemas.openxmlformats.org/officeDocument/2006/relationships/image" Target="../media/image10.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447800" y="4406360"/>
            <a:ext cx="6477000" cy="457200"/>
          </a:xfrm>
        </p:spPr>
        <p:txBody>
          <a:bodyPr/>
          <a:lstStyle/>
          <a:p>
            <a:pPr eaLnBrk="1" hangingPunct="1"/>
            <a:r>
              <a:rPr lang="en-US" dirty="0">
                <a:ea typeface="ＭＳ Ｐゴシック" charset="-128"/>
                <a:cs typeface="ＭＳ Ｐゴシック" charset="-128"/>
              </a:rPr>
              <a:t>Structure-based discovery of Solute Carrier (SLC) </a:t>
            </a:r>
            <a:r>
              <a:rPr lang="en-US" dirty="0" smtClean="0">
                <a:ea typeface="ＭＳ Ｐゴシック" charset="-128"/>
                <a:cs typeface="ＭＳ Ｐゴシック" charset="-128"/>
              </a:rPr>
              <a:t>transporters’ </a:t>
            </a:r>
            <a:r>
              <a:rPr lang="en-US" dirty="0">
                <a:ea typeface="ＭＳ Ｐゴシック" charset="-128"/>
                <a:cs typeface="ＭＳ Ｐゴシック" charset="-128"/>
              </a:rPr>
              <a:t>ligands</a:t>
            </a:r>
            <a:br>
              <a:rPr lang="en-US" dirty="0">
                <a:ea typeface="ＭＳ Ｐゴシック" charset="-128"/>
                <a:cs typeface="ＭＳ Ｐゴシック" charset="-128"/>
              </a:rPr>
            </a:br>
            <a:endParaRPr lang="en-US" dirty="0" smtClean="0">
              <a:ea typeface="ＭＳ Ｐゴシック" charset="-128"/>
              <a:cs typeface="ＭＳ Ｐゴシック" charset="-128"/>
            </a:endParaRPr>
          </a:p>
        </p:txBody>
      </p:sp>
      <p:sp>
        <p:nvSpPr>
          <p:cNvPr id="16387" name="Rectangle 3"/>
          <p:cNvSpPr>
            <a:spLocks noGrp="1" noChangeArrowheads="1"/>
          </p:cNvSpPr>
          <p:nvPr>
            <p:ph type="subTitle" idx="1"/>
          </p:nvPr>
        </p:nvSpPr>
        <p:spPr/>
        <p:txBody>
          <a:bodyPr/>
          <a:lstStyle/>
          <a:p>
            <a:pPr eaLnBrk="1" hangingPunct="1">
              <a:buFont typeface="Wingdings" charset="2"/>
              <a:buNone/>
            </a:pPr>
            <a:r>
              <a:rPr lang="en-US" dirty="0" smtClean="0">
                <a:ea typeface="ＭＳ Ｐゴシック" charset="-128"/>
                <a:cs typeface="ＭＳ Ｐゴシック" charset="-128"/>
              </a:rPr>
              <a:t>Presented by Avner Schlessinger</a:t>
            </a:r>
          </a:p>
          <a:p>
            <a:pPr eaLnBrk="1" hangingPunct="1">
              <a:buFont typeface="Wingdings" charset="2"/>
              <a:buNone/>
            </a:pPr>
            <a:r>
              <a:rPr lang="en-US" dirty="0" smtClean="0">
                <a:ea typeface="ＭＳ Ｐゴシック" charset="-128"/>
                <a:cs typeface="ＭＳ Ｐゴシック" charset="-128"/>
              </a:rPr>
              <a:t>CSMP Annual Meeting, UCSF</a:t>
            </a:r>
          </a:p>
          <a:p>
            <a:pPr eaLnBrk="1" hangingPunct="1">
              <a:buFont typeface="Wingdings" charset="2"/>
              <a:buNone/>
            </a:pPr>
            <a:r>
              <a:rPr lang="en-US" dirty="0" smtClean="0">
                <a:ea typeface="ＭＳ Ｐゴシック" charset="-128"/>
                <a:cs typeface="ＭＳ Ｐゴシック" charset="-128"/>
              </a:rPr>
              <a:t>March 14</a:t>
            </a:r>
            <a:r>
              <a:rPr lang="en-US" baseline="30000" dirty="0" smtClean="0">
                <a:ea typeface="ＭＳ Ｐゴシック" charset="-128"/>
                <a:cs typeface="ＭＳ Ｐゴシック" charset="-128"/>
              </a:rPr>
              <a:t>th</a:t>
            </a:r>
            <a:r>
              <a:rPr lang="en-US" dirty="0" smtClean="0">
                <a:ea typeface="ＭＳ Ｐゴシック" charset="-128"/>
                <a:cs typeface="ＭＳ Ｐゴシック" charset="-128"/>
              </a:rPr>
              <a:t> 2011</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inding_site_white2_enrich5.png"/>
          <p:cNvPicPr/>
          <p:nvPr/>
        </p:nvPicPr>
        <p:blipFill>
          <a:blip r:embed="rId2"/>
          <a:srcRect l="49110"/>
          <a:stretch>
            <a:fillRect/>
          </a:stretch>
        </p:blipFill>
        <p:spPr>
          <a:xfrm>
            <a:off x="1524000" y="1676400"/>
            <a:ext cx="5029200" cy="3810000"/>
          </a:xfrm>
          <a:prstGeom prst="rect">
            <a:avLst/>
          </a:prstGeom>
        </p:spPr>
      </p:pic>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
        <p:nvSpPr>
          <p:cNvPr id="2" name="Title 1"/>
          <p:cNvSpPr>
            <a:spLocks noGrp="1"/>
          </p:cNvSpPr>
          <p:nvPr>
            <p:ph type="title"/>
          </p:nvPr>
        </p:nvSpPr>
        <p:spPr>
          <a:xfrm>
            <a:off x="457200" y="580728"/>
            <a:ext cx="8229600" cy="1143000"/>
          </a:xfrm>
        </p:spPr>
        <p:txBody>
          <a:bodyPr/>
          <a:lstStyle/>
          <a:p>
            <a:r>
              <a:rPr lang="en-US" sz="2600" dirty="0" smtClean="0"/>
              <a:t>Final model can discriminate between ligands and non-ligands</a:t>
            </a:r>
            <a:endParaRPr lang="en-US" sz="2600" dirty="0"/>
          </a:p>
        </p:txBody>
      </p:sp>
      <p:sp>
        <p:nvSpPr>
          <p:cNvPr id="17" name="TextBox 16"/>
          <p:cNvSpPr txBox="1"/>
          <p:nvPr/>
        </p:nvSpPr>
        <p:spPr>
          <a:xfrm>
            <a:off x="1219200" y="5486400"/>
            <a:ext cx="6248400" cy="1200328"/>
          </a:xfrm>
          <a:prstGeom prst="rect">
            <a:avLst/>
          </a:prstGeom>
          <a:noFill/>
        </p:spPr>
        <p:txBody>
          <a:bodyPr wrap="square" rtlCol="0">
            <a:spAutoFit/>
          </a:bodyPr>
          <a:lstStyle/>
          <a:p>
            <a:r>
              <a:rPr lang="en-US" dirty="0" smtClean="0">
                <a:solidFill>
                  <a:schemeClr val="accent2"/>
                </a:solidFill>
              </a:rPr>
              <a:t>Computationally screened 6,436 drugs from the Kyoto </a:t>
            </a:r>
            <a:r>
              <a:rPr lang="en-US" dirty="0">
                <a:solidFill>
                  <a:schemeClr val="accent2"/>
                </a:solidFill>
              </a:rPr>
              <a:t>Encyclopedia of Genes (KEGG DRUG</a:t>
            </a:r>
            <a:r>
              <a:rPr lang="en-US" dirty="0" smtClean="0">
                <a:solidFill>
                  <a:schemeClr val="accent2"/>
                </a:solidFill>
              </a:rPr>
              <a:t>) database against the NET model </a:t>
            </a:r>
            <a:endParaRPr lang="en-US" dirty="0">
              <a:solidFill>
                <a:schemeClr val="accent2"/>
              </a:solidFill>
            </a:endParaRPr>
          </a:p>
        </p:txBody>
      </p:sp>
      <p:sp>
        <p:nvSpPr>
          <p:cNvPr id="7" name="Rectangle 6"/>
          <p:cNvSpPr/>
          <p:nvPr/>
        </p:nvSpPr>
        <p:spPr>
          <a:xfrm>
            <a:off x="1219200" y="16764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7938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
            <a:ext cx="8458200" cy="1143000"/>
          </a:xfrm>
        </p:spPr>
        <p:txBody>
          <a:bodyPr/>
          <a:lstStyle/>
          <a:p>
            <a:r>
              <a:rPr lang="en-US" sz="3400" dirty="0" smtClean="0"/>
              <a:t>Virtual screening of drugs</a:t>
            </a:r>
            <a:endParaRPr lang="en-US" sz="3400" dirty="0"/>
          </a:p>
        </p:txBody>
      </p:sp>
      <p:sp>
        <p:nvSpPr>
          <p:cNvPr id="22" name="TextBox 21"/>
          <p:cNvSpPr txBox="1"/>
          <p:nvPr/>
        </p:nvSpPr>
        <p:spPr>
          <a:xfrm>
            <a:off x="5638800" y="6096000"/>
            <a:ext cx="1447800" cy="369332"/>
          </a:xfrm>
          <a:prstGeom prst="rect">
            <a:avLst/>
          </a:prstGeom>
          <a:solidFill>
            <a:schemeClr val="bg1"/>
          </a:solidFill>
        </p:spPr>
        <p:txBody>
          <a:bodyPr wrap="square" rtlCol="0">
            <a:spAutoFit/>
          </a:bodyPr>
          <a:lstStyle/>
          <a:p>
            <a:r>
              <a:rPr lang="en-US" sz="1400" dirty="0" smtClean="0">
                <a:solidFill>
                  <a:srgbClr val="373737"/>
                </a:solidFill>
              </a:rPr>
              <a:t>Phenformin</a:t>
            </a:r>
            <a:r>
              <a:rPr lang="en-US" sz="1800" dirty="0" smtClean="0">
                <a:solidFill>
                  <a:srgbClr val="373737"/>
                </a:solidFill>
              </a:rPr>
              <a:t> </a:t>
            </a:r>
            <a:endParaRPr lang="en-US" sz="1800" dirty="0">
              <a:solidFill>
                <a:srgbClr val="373737"/>
              </a:solidFill>
            </a:endParaRPr>
          </a:p>
        </p:txBody>
      </p:sp>
      <p:sp>
        <p:nvSpPr>
          <p:cNvPr id="24" name="TextBox 23"/>
          <p:cNvSpPr txBox="1"/>
          <p:nvPr/>
        </p:nvSpPr>
        <p:spPr>
          <a:xfrm>
            <a:off x="1752600" y="6096000"/>
            <a:ext cx="1143000" cy="369332"/>
          </a:xfrm>
          <a:prstGeom prst="rect">
            <a:avLst/>
          </a:prstGeom>
          <a:solidFill>
            <a:schemeClr val="bg1"/>
          </a:solidFill>
        </p:spPr>
        <p:txBody>
          <a:bodyPr wrap="square" rtlCol="0">
            <a:spAutoFit/>
          </a:bodyPr>
          <a:lstStyle/>
          <a:p>
            <a:r>
              <a:rPr lang="en-US" sz="1400" dirty="0" smtClean="0">
                <a:solidFill>
                  <a:srgbClr val="373737"/>
                </a:solidFill>
              </a:rPr>
              <a:t>Parnate </a:t>
            </a:r>
            <a:r>
              <a:rPr lang="en-US" sz="1800" dirty="0" smtClean="0">
                <a:solidFill>
                  <a:srgbClr val="373737"/>
                </a:solidFill>
              </a:rPr>
              <a:t> </a:t>
            </a:r>
            <a:endParaRPr lang="en-US" sz="1800" dirty="0">
              <a:solidFill>
                <a:srgbClr val="373737"/>
              </a:solidFill>
            </a:endParaRPr>
          </a:p>
        </p:txBody>
      </p:sp>
      <p:pic>
        <p:nvPicPr>
          <p:cNvPr id="25" name="Picture 24"/>
          <p:cNvPicPr>
            <a:picLocks noChangeAspect="1"/>
          </p:cNvPicPr>
          <p:nvPr/>
        </p:nvPicPr>
        <p:blipFill>
          <a:blip r:embed="rId3"/>
          <a:srcRect b="25773"/>
          <a:stretch>
            <a:fillRect/>
          </a:stretch>
        </p:blipFill>
        <p:spPr>
          <a:xfrm>
            <a:off x="1905000" y="5715000"/>
            <a:ext cx="845608" cy="464762"/>
          </a:xfrm>
          <a:prstGeom prst="rect">
            <a:avLst/>
          </a:prstGeom>
        </p:spPr>
      </p:pic>
      <p:pic>
        <p:nvPicPr>
          <p:cNvPr id="26" name="Picture 25"/>
          <p:cNvPicPr>
            <a:picLocks noChangeAspect="1"/>
          </p:cNvPicPr>
          <p:nvPr/>
        </p:nvPicPr>
        <p:blipFill>
          <a:blip r:embed="rId4"/>
          <a:srcRect b="25083"/>
          <a:stretch>
            <a:fillRect/>
          </a:stretch>
        </p:blipFill>
        <p:spPr>
          <a:xfrm>
            <a:off x="3657600" y="5717680"/>
            <a:ext cx="1295400" cy="476624"/>
          </a:xfrm>
          <a:prstGeom prst="rect">
            <a:avLst/>
          </a:prstGeom>
        </p:spPr>
      </p:pic>
      <p:pic>
        <p:nvPicPr>
          <p:cNvPr id="27" name="Picture 26"/>
          <p:cNvPicPr>
            <a:picLocks noChangeAspect="1"/>
          </p:cNvPicPr>
          <p:nvPr/>
        </p:nvPicPr>
        <p:blipFill>
          <a:blip r:embed="rId5"/>
          <a:srcRect b="24051"/>
          <a:stretch>
            <a:fillRect/>
          </a:stretch>
        </p:blipFill>
        <p:spPr>
          <a:xfrm>
            <a:off x="5486400" y="5715000"/>
            <a:ext cx="1154260" cy="425177"/>
          </a:xfrm>
          <a:prstGeom prst="rect">
            <a:avLst/>
          </a:prstGeom>
        </p:spPr>
      </p:pic>
      <p:sp>
        <p:nvSpPr>
          <p:cNvPr id="30" name="TextBox 29"/>
          <p:cNvSpPr txBox="1"/>
          <p:nvPr/>
        </p:nvSpPr>
        <p:spPr>
          <a:xfrm>
            <a:off x="3505200" y="6127552"/>
            <a:ext cx="1600200" cy="369332"/>
          </a:xfrm>
          <a:prstGeom prst="rect">
            <a:avLst/>
          </a:prstGeom>
          <a:solidFill>
            <a:schemeClr val="bg1"/>
          </a:solidFill>
        </p:spPr>
        <p:txBody>
          <a:bodyPr wrap="square" rtlCol="0">
            <a:spAutoFit/>
          </a:bodyPr>
          <a:lstStyle/>
          <a:p>
            <a:r>
              <a:rPr lang="en-US" sz="1400" dirty="0" smtClean="0">
                <a:solidFill>
                  <a:srgbClr val="373737"/>
                </a:solidFill>
              </a:rPr>
              <a:t>Tuaminoheptane </a:t>
            </a:r>
            <a:r>
              <a:rPr lang="en-US" sz="1800" dirty="0" smtClean="0">
                <a:solidFill>
                  <a:srgbClr val="373737"/>
                </a:solidFill>
              </a:rPr>
              <a:t> </a:t>
            </a:r>
            <a:endParaRPr lang="en-US" sz="1800" dirty="0">
              <a:solidFill>
                <a:srgbClr val="373737"/>
              </a:solidFill>
            </a:endParaRPr>
          </a:p>
        </p:txBody>
      </p:sp>
      <p:sp>
        <p:nvSpPr>
          <p:cNvPr id="36" name="Rectangle 35"/>
          <p:cNvSpPr/>
          <p:nvPr/>
        </p:nvSpPr>
        <p:spPr>
          <a:xfrm>
            <a:off x="914400" y="1143000"/>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3810000" y="3962400"/>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7" name="Picture 46" descr="subs+3inhibitors.pdf"/>
          <p:cNvPicPr/>
          <p:nvPr/>
        </p:nvPicPr>
        <p:blipFill>
          <a:blip r:embed="rId6"/>
          <a:srcRect l="59100" t="1377" b="66667"/>
          <a:stretch>
            <a:fillRect/>
          </a:stretch>
        </p:blipFill>
        <p:spPr>
          <a:xfrm>
            <a:off x="1752600" y="3962400"/>
            <a:ext cx="1748384" cy="1767821"/>
          </a:xfrm>
          <a:prstGeom prst="rect">
            <a:avLst/>
          </a:prstGeom>
        </p:spPr>
      </p:pic>
      <p:sp>
        <p:nvSpPr>
          <p:cNvPr id="38" name="Rectangle 37"/>
          <p:cNvSpPr/>
          <p:nvPr/>
        </p:nvSpPr>
        <p:spPr>
          <a:xfrm>
            <a:off x="1600200" y="3810000"/>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8" name="Picture 47" descr="subs+3inhibitors.pdf"/>
          <p:cNvPicPr/>
          <p:nvPr/>
        </p:nvPicPr>
        <p:blipFill>
          <a:blip r:embed="rId7"/>
          <a:srcRect l="59635" t="34848" b="30578"/>
          <a:stretch>
            <a:fillRect/>
          </a:stretch>
        </p:blipFill>
        <p:spPr>
          <a:xfrm>
            <a:off x="5562600" y="3950732"/>
            <a:ext cx="1725539" cy="1912675"/>
          </a:xfrm>
          <a:prstGeom prst="rect">
            <a:avLst/>
          </a:prstGeom>
        </p:spPr>
      </p:pic>
      <p:pic>
        <p:nvPicPr>
          <p:cNvPr id="19" name="Picture 18" descr="subs+3inhibitors.pdf"/>
          <p:cNvPicPr/>
          <p:nvPr/>
        </p:nvPicPr>
        <p:blipFill>
          <a:blip r:embed="rId8"/>
          <a:srcRect l="13289" t="34848" r="47496" b="30578"/>
          <a:stretch>
            <a:fillRect/>
          </a:stretch>
        </p:blipFill>
        <p:spPr>
          <a:xfrm>
            <a:off x="3505200" y="3962400"/>
            <a:ext cx="1676400" cy="1912675"/>
          </a:xfrm>
          <a:prstGeom prst="rect">
            <a:avLst/>
          </a:prstGeom>
        </p:spPr>
      </p:pic>
      <p:sp>
        <p:nvSpPr>
          <p:cNvPr id="40" name="Rectangle 39"/>
          <p:cNvSpPr/>
          <p:nvPr/>
        </p:nvSpPr>
        <p:spPr>
          <a:xfrm>
            <a:off x="5029200" y="3886200"/>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3124200" y="3874532"/>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6019800" y="1600200"/>
            <a:ext cx="8382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3" name="Picture 42" descr="subs+4inhibitors-b.png"/>
          <p:cNvPicPr/>
          <p:nvPr/>
        </p:nvPicPr>
        <p:blipFill>
          <a:blip r:embed="rId9"/>
          <a:srcRect l="67020" t="44287"/>
          <a:stretch>
            <a:fillRect/>
          </a:stretch>
        </p:blipFill>
        <p:spPr>
          <a:xfrm>
            <a:off x="4343400" y="1600200"/>
            <a:ext cx="2148201" cy="2141507"/>
          </a:xfrm>
          <a:prstGeom prst="rect">
            <a:avLst/>
          </a:prstGeom>
        </p:spPr>
      </p:pic>
      <p:sp>
        <p:nvSpPr>
          <p:cNvPr id="41" name="Rectangle 40"/>
          <p:cNvSpPr/>
          <p:nvPr/>
        </p:nvSpPr>
        <p:spPr>
          <a:xfrm>
            <a:off x="5100744" y="3810000"/>
            <a:ext cx="576623" cy="5914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subs+3inhibitors.pdf"/>
          <p:cNvPicPr/>
          <p:nvPr/>
        </p:nvPicPr>
        <p:blipFill>
          <a:blip r:embed="rId10"/>
          <a:srcRect l="7407" r="48030" b="66667"/>
          <a:stretch>
            <a:fillRect/>
          </a:stretch>
        </p:blipFill>
        <p:spPr>
          <a:xfrm>
            <a:off x="1650945" y="1638300"/>
            <a:ext cx="2286000" cy="2133600"/>
          </a:xfrm>
          <a:prstGeom prst="rect">
            <a:avLst/>
          </a:prstGeom>
        </p:spPr>
      </p:pic>
      <p:sp>
        <p:nvSpPr>
          <p:cNvPr id="23" name="Rectangle 22"/>
          <p:cNvSpPr/>
          <p:nvPr/>
        </p:nvSpPr>
        <p:spPr>
          <a:xfrm>
            <a:off x="1544121" y="1652738"/>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347116" y="1676902"/>
            <a:ext cx="1840212" cy="369332"/>
          </a:xfrm>
          <a:prstGeom prst="rect">
            <a:avLst/>
          </a:prstGeom>
          <a:solidFill>
            <a:schemeClr val="bg1"/>
          </a:solidFill>
        </p:spPr>
        <p:txBody>
          <a:bodyPr wrap="square" rtlCol="0">
            <a:spAutoFit/>
          </a:bodyPr>
          <a:lstStyle/>
          <a:p>
            <a:r>
              <a:rPr lang="en-US" sz="1400" dirty="0" smtClean="0">
                <a:solidFill>
                  <a:srgbClr val="373737"/>
                </a:solidFill>
              </a:rPr>
              <a:t>Norepinephrine </a:t>
            </a:r>
            <a:r>
              <a:rPr lang="en-US" sz="1800" dirty="0" smtClean="0">
                <a:solidFill>
                  <a:srgbClr val="373737"/>
                </a:solidFill>
              </a:rPr>
              <a:t> </a:t>
            </a:r>
            <a:endParaRPr lang="en-US" sz="1800" dirty="0">
              <a:solidFill>
                <a:srgbClr val="373737"/>
              </a:solidFill>
            </a:endParaRPr>
          </a:p>
        </p:txBody>
      </p:sp>
      <p:sp>
        <p:nvSpPr>
          <p:cNvPr id="29" name="Rectangle 28"/>
          <p:cNvSpPr/>
          <p:nvPr/>
        </p:nvSpPr>
        <p:spPr>
          <a:xfrm>
            <a:off x="4724400" y="1409700"/>
            <a:ext cx="762000" cy="267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11"/>
          <a:srcRect b="23636"/>
          <a:stretch>
            <a:fillRect/>
          </a:stretch>
        </p:blipFill>
        <p:spPr>
          <a:xfrm>
            <a:off x="581105" y="2033738"/>
            <a:ext cx="1171495" cy="615035"/>
          </a:xfrm>
          <a:prstGeom prst="rect">
            <a:avLst/>
          </a:prstGeom>
        </p:spPr>
      </p:pic>
    </p:spTree>
    <p:extLst>
      <p:ext uri="{BB962C8B-B14F-4D97-AF65-F5344CB8AC3E}">
        <p14:creationId xmlns:p14="http://schemas.microsoft.com/office/powerpoint/2010/main" val="998312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30" grpId="0" animBg="1"/>
      <p:bldP spid="39" grpId="0" animBg="1"/>
      <p:bldP spid="38" grpId="0" animBg="1"/>
      <p:bldP spid="40"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309"/>
            <a:ext cx="8229600" cy="1143000"/>
          </a:xfrm>
        </p:spPr>
        <p:txBody>
          <a:bodyPr/>
          <a:lstStyle/>
          <a:p>
            <a:r>
              <a:rPr lang="en-US" dirty="0" smtClean="0"/>
              <a:t>Tested drugs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17416298"/>
              </p:ext>
            </p:extLst>
          </p:nvPr>
        </p:nvGraphicFramePr>
        <p:xfrm>
          <a:off x="304800" y="1724791"/>
          <a:ext cx="4191000" cy="4191359"/>
        </p:xfrm>
        <a:graphic>
          <a:graphicData uri="http://schemas.openxmlformats.org/drawingml/2006/table">
            <a:tbl>
              <a:tblPr firstRow="1" bandRow="1">
                <a:tableStyleId>{7E9639D4-E3E2-4D34-9284-5A2195B3D0D7}</a:tableStyleId>
              </a:tblPr>
              <a:tblGrid>
                <a:gridCol w="1397000"/>
                <a:gridCol w="1397000"/>
                <a:gridCol w="1397000"/>
              </a:tblGrid>
              <a:tr h="460415">
                <a:tc>
                  <a:txBody>
                    <a:bodyPr/>
                    <a:lstStyle/>
                    <a:p>
                      <a:pPr marL="0" marR="0" algn="ctr">
                        <a:spcBef>
                          <a:spcPts val="0"/>
                        </a:spcBef>
                        <a:spcAft>
                          <a:spcPts val="0"/>
                        </a:spcAft>
                      </a:pPr>
                      <a:r>
                        <a:rPr lang="en-US" sz="1600" dirty="0">
                          <a:effectLst/>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dirty="0">
                          <a:effectLst/>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dirty="0">
                          <a:effectLst/>
                        </a:rPr>
                        <a:t>Structure</a:t>
                      </a:r>
                      <a:endParaRPr lang="en-US" sz="1600" dirty="0">
                        <a:effectLst/>
                        <a:latin typeface="Cambria"/>
                        <a:ea typeface="Cambria"/>
                        <a:cs typeface="Times New Roman"/>
                      </a:endParaRPr>
                    </a:p>
                  </a:txBody>
                  <a:tcPr marL="0" marR="0" marT="0" marB="0" anchor="ctr"/>
                </a:tc>
              </a:tr>
              <a:tr h="725643">
                <a:tc>
                  <a:txBody>
                    <a:bodyPr/>
                    <a:lstStyle/>
                    <a:p>
                      <a:pPr marL="0" marR="0" algn="ctr">
                        <a:spcBef>
                          <a:spcPts val="0"/>
                        </a:spcBef>
                        <a:spcAft>
                          <a:spcPts val="0"/>
                        </a:spcAft>
                      </a:pPr>
                      <a:r>
                        <a:rPr lang="en-US" sz="1400" dirty="0" err="1" smtClean="0">
                          <a:solidFill>
                            <a:srgbClr val="373737"/>
                          </a:solidFill>
                          <a:effectLst/>
                        </a:rPr>
                        <a:t>Zondel</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Cardiac stimulant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1016051">
                <a:tc>
                  <a:txBody>
                    <a:bodyPr/>
                    <a:lstStyle/>
                    <a:p>
                      <a:pPr marL="0" marR="0" algn="ctr">
                        <a:spcBef>
                          <a:spcPts val="0"/>
                        </a:spcBef>
                        <a:spcAft>
                          <a:spcPts val="0"/>
                        </a:spcAft>
                      </a:pPr>
                      <a:r>
                        <a:rPr lang="en-US" sz="1400" dirty="0" err="1" smtClean="0">
                          <a:solidFill>
                            <a:srgbClr val="373737"/>
                          </a:solidFill>
                          <a:effectLst/>
                        </a:rPr>
                        <a:t>Corbadrine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Vasoconstrictor; hypotensive; </a:t>
                      </a:r>
                      <a:r>
                        <a:rPr lang="en-US" sz="1400" u="none" strike="noStrike" dirty="0" smtClean="0">
                          <a:solidFill>
                            <a:srgbClr val="373737"/>
                          </a:solidFill>
                          <a:effectLst/>
                        </a:rPr>
                        <a:t>topical nasal decongestant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812841">
                <a:tc>
                  <a:txBody>
                    <a:bodyPr/>
                    <a:lstStyle/>
                    <a:p>
                      <a:pPr marL="0" marR="0" algn="ctr">
                        <a:spcBef>
                          <a:spcPts val="0"/>
                        </a:spcBef>
                        <a:spcAft>
                          <a:spcPts val="0"/>
                        </a:spcAft>
                      </a:pPr>
                      <a:r>
                        <a:rPr lang="en-US" sz="1400" dirty="0" err="1">
                          <a:solidFill>
                            <a:srgbClr val="373737"/>
                          </a:solidFill>
                          <a:effectLst/>
                        </a:rPr>
                        <a:t>Octopamine</a:t>
                      </a:r>
                      <a:r>
                        <a:rPr lang="en-US" sz="1400" dirty="0">
                          <a:solidFill>
                            <a:srgbClr val="373737"/>
                          </a:solidFill>
                          <a:effectLst/>
                        </a:rPr>
                        <a:t> (</a:t>
                      </a:r>
                      <a:r>
                        <a:rPr lang="en-US" sz="1400" dirty="0" err="1" smtClean="0">
                          <a:solidFill>
                            <a:srgbClr val="373737"/>
                          </a:solidFill>
                          <a:effectLst/>
                        </a:rPr>
                        <a:t>Epirenor</a:t>
                      </a:r>
                      <a:r>
                        <a:rPr lang="en-US" sz="1400" dirty="0" smtClean="0">
                          <a:solidFill>
                            <a:srgbClr val="373737"/>
                          </a:solidFill>
                          <a:effectLst/>
                        </a:rPr>
                        <a:t>)</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Cardiac stimulant; hypotensive</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66778">
                <a:tc>
                  <a:txBody>
                    <a:bodyPr/>
                    <a:lstStyle/>
                    <a:p>
                      <a:pPr marL="0" marR="0" algn="ctr">
                        <a:spcBef>
                          <a:spcPts val="0"/>
                        </a:spcBef>
                        <a:spcAft>
                          <a:spcPts val="0"/>
                        </a:spcAft>
                      </a:pPr>
                      <a:r>
                        <a:rPr lang="en-US" sz="1400" dirty="0" err="1" smtClean="0">
                          <a:solidFill>
                            <a:srgbClr val="373737"/>
                          </a:solidFill>
                          <a:effectLst/>
                        </a:rPr>
                        <a:t>Parnate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Antidepressant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609631">
                <a:tc>
                  <a:txBody>
                    <a:bodyPr/>
                    <a:lstStyle/>
                    <a:p>
                      <a:pPr marL="0" marR="0" algn="ctr">
                        <a:spcBef>
                          <a:spcPts val="0"/>
                        </a:spcBef>
                        <a:spcAft>
                          <a:spcPts val="0"/>
                        </a:spcAft>
                      </a:pPr>
                      <a:r>
                        <a:rPr lang="en-US" sz="1400" dirty="0" err="1" smtClean="0">
                          <a:solidFill>
                            <a:srgbClr val="373737"/>
                          </a:solidFill>
                          <a:effectLst/>
                        </a:rPr>
                        <a:t>Stryphnasal</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Hemostatic; vasoconstrictor</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bl>
          </a:graphicData>
        </a:graphic>
      </p:graphicFrame>
      <p:pic>
        <p:nvPicPr>
          <p:cNvPr id="10" name="Picture 9" descr="08286.gif (131×130)"/>
          <p:cNvPicPr/>
          <p:nvPr/>
        </p:nvPicPr>
        <p:blipFill rotWithShape="1">
          <a:blip r:embed="rId3">
            <a:extLst>
              <a:ext uri="{28A0092B-C50C-407E-A947-70E740481C1C}">
                <a14:useLocalDpi xmlns:a14="http://schemas.microsoft.com/office/drawing/2010/main" val="0"/>
              </a:ext>
            </a:extLst>
          </a:blip>
          <a:srcRect b="16908"/>
          <a:stretch/>
        </p:blipFill>
        <p:spPr bwMode="auto">
          <a:xfrm>
            <a:off x="3588976" y="2216648"/>
            <a:ext cx="854754" cy="646850"/>
          </a:xfrm>
          <a:prstGeom prst="rect">
            <a:avLst/>
          </a:prstGeom>
          <a:noFill/>
          <a:ln>
            <a:noFill/>
          </a:ln>
          <a:extLst>
            <a:ext uri="{53640926-AAD7-44d8-BBD7-CCE9431645EC}">
              <a14:shadowObscured xmlns:a14="http://schemas.microsoft.com/office/drawing/2010/main"/>
            </a:ext>
          </a:extLst>
        </p:spPr>
      </p:pic>
      <p:pic>
        <p:nvPicPr>
          <p:cNvPr id="11" name="Picture 10" descr="http://www.kegg.jp/Fig/drug/D02388.gif"/>
          <p:cNvPicPr/>
          <p:nvPr/>
        </p:nvPicPr>
        <p:blipFill rotWithShape="1">
          <a:blip r:embed="rId4">
            <a:extLst>
              <a:ext uri="{28A0092B-C50C-407E-A947-70E740481C1C}">
                <a14:useLocalDpi xmlns:a14="http://schemas.microsoft.com/office/drawing/2010/main" val="0"/>
              </a:ext>
            </a:extLst>
          </a:blip>
          <a:srcRect b="17794"/>
          <a:stretch/>
        </p:blipFill>
        <p:spPr bwMode="auto">
          <a:xfrm>
            <a:off x="3360228" y="3131705"/>
            <a:ext cx="1083502" cy="641588"/>
          </a:xfrm>
          <a:prstGeom prst="rect">
            <a:avLst/>
          </a:prstGeom>
          <a:noFill/>
          <a:ln>
            <a:noFill/>
          </a:ln>
          <a:extLst>
            <a:ext uri="{53640926-AAD7-44d8-BBD7-CCE9431645EC}">
              <a14:shadowObscured xmlns:a14="http://schemas.microsoft.com/office/drawing/2010/main"/>
            </a:ext>
          </a:extLst>
        </p:spPr>
      </p:pic>
      <p:pic>
        <p:nvPicPr>
          <p:cNvPr id="12" name="Picture 11" descr="http://www.kegg.jp/Fig/drug/D00178.gif"/>
          <p:cNvPicPr/>
          <p:nvPr/>
        </p:nvPicPr>
        <p:blipFill rotWithShape="1">
          <a:blip r:embed="rId5">
            <a:extLst>
              <a:ext uri="{28A0092B-C50C-407E-A947-70E740481C1C}">
                <a14:useLocalDpi xmlns:a14="http://schemas.microsoft.com/office/drawing/2010/main" val="0"/>
              </a:ext>
            </a:extLst>
          </a:blip>
          <a:srcRect r="21177" b="18716"/>
          <a:stretch/>
        </p:blipFill>
        <p:spPr bwMode="auto">
          <a:xfrm>
            <a:off x="3166110" y="3953958"/>
            <a:ext cx="1177290" cy="668020"/>
          </a:xfrm>
          <a:prstGeom prst="rect">
            <a:avLst/>
          </a:prstGeom>
          <a:noFill/>
          <a:ln>
            <a:noFill/>
          </a:ln>
          <a:extLst>
            <a:ext uri="{53640926-AAD7-44d8-BBD7-CCE9431645EC}">
              <a14:shadowObscured xmlns:a14="http://schemas.microsoft.com/office/drawing/2010/main"/>
            </a:ext>
          </a:extLst>
        </p:spPr>
      </p:pic>
      <p:pic>
        <p:nvPicPr>
          <p:cNvPr id="13" name="Picture 12" descr="http://www.kegg.jp/Fig/drug/D08625.gif"/>
          <p:cNvPicPr/>
          <p:nvPr/>
        </p:nvPicPr>
        <p:blipFill rotWithShape="1">
          <a:blip r:embed="rId6">
            <a:extLst>
              <a:ext uri="{28A0092B-C50C-407E-A947-70E740481C1C}">
                <a14:useLocalDpi xmlns:a14="http://schemas.microsoft.com/office/drawing/2010/main" val="0"/>
              </a:ext>
            </a:extLst>
          </a:blip>
          <a:srcRect b="26123"/>
          <a:stretch/>
        </p:blipFill>
        <p:spPr bwMode="auto">
          <a:xfrm>
            <a:off x="3429000" y="4812788"/>
            <a:ext cx="908050" cy="488838"/>
          </a:xfrm>
          <a:prstGeom prst="rect">
            <a:avLst/>
          </a:prstGeom>
          <a:noFill/>
          <a:ln>
            <a:noFill/>
          </a:ln>
          <a:extLst>
            <a:ext uri="{53640926-AAD7-44d8-BBD7-CCE9431645EC}">
              <a14:shadowObscured xmlns:a14="http://schemas.microsoft.com/office/drawing/2010/main"/>
            </a:ext>
          </a:extLst>
        </p:spPr>
      </p:pic>
      <p:pic>
        <p:nvPicPr>
          <p:cNvPr id="14" name="Picture 13" descr="http://www.kegg.jp/Fig/drug/D02774.gif"/>
          <p:cNvPicPr/>
          <p:nvPr/>
        </p:nvPicPr>
        <p:blipFill rotWithShape="1">
          <a:blip r:embed="rId7">
            <a:extLst>
              <a:ext uri="{28A0092B-C50C-407E-A947-70E740481C1C}">
                <a14:useLocalDpi xmlns:a14="http://schemas.microsoft.com/office/drawing/2010/main" val="0"/>
              </a:ext>
            </a:extLst>
          </a:blip>
          <a:srcRect r="4494" b="22272"/>
          <a:stretch/>
        </p:blipFill>
        <p:spPr bwMode="auto">
          <a:xfrm>
            <a:off x="3270250" y="5334035"/>
            <a:ext cx="1066800" cy="553176"/>
          </a:xfrm>
          <a:prstGeom prst="rect">
            <a:avLst/>
          </a:prstGeom>
          <a:noFill/>
          <a:ln>
            <a:noFill/>
          </a:ln>
          <a:extLst>
            <a:ext uri="{53640926-AAD7-44d8-BBD7-CCE9431645EC}">
              <a14:shadowObscured xmlns:a14="http://schemas.microsoft.com/office/drawing/2010/main"/>
            </a:ext>
          </a:extLst>
        </p:spPr>
      </p:pic>
      <p:graphicFrame>
        <p:nvGraphicFramePr>
          <p:cNvPr id="17" name="Content Placeholder 7"/>
          <p:cNvGraphicFramePr>
            <a:graphicFrameLocks/>
          </p:cNvGraphicFramePr>
          <p:nvPr>
            <p:extLst>
              <p:ext uri="{D42A27DB-BD31-4B8C-83A1-F6EECF244321}">
                <p14:modId xmlns:p14="http://schemas.microsoft.com/office/powerpoint/2010/main" val="2556244224"/>
              </p:ext>
            </p:extLst>
          </p:nvPr>
        </p:nvGraphicFramePr>
        <p:xfrm>
          <a:off x="4699000" y="1699401"/>
          <a:ext cx="4191000" cy="4974978"/>
        </p:xfrm>
        <a:graphic>
          <a:graphicData uri="http://schemas.openxmlformats.org/drawingml/2006/table">
            <a:tbl>
              <a:tblPr firstRow="1" bandRow="1">
                <a:tableStyleId>{7E9639D4-E3E2-4D34-9284-5A2195B3D0D7}</a:tableStyleId>
              </a:tblPr>
              <a:tblGrid>
                <a:gridCol w="1295400"/>
                <a:gridCol w="1600200"/>
                <a:gridCol w="1295400"/>
              </a:tblGrid>
              <a:tr h="453070">
                <a:tc>
                  <a:txBody>
                    <a:bodyPr/>
                    <a:lstStyle/>
                    <a:p>
                      <a:pPr marL="0" marR="0" algn="ctr">
                        <a:spcBef>
                          <a:spcPts val="0"/>
                        </a:spcBef>
                        <a:spcAft>
                          <a:spcPts val="0"/>
                        </a:spcAft>
                      </a:pPr>
                      <a:r>
                        <a:rPr lang="en-US" sz="1600" dirty="0">
                          <a:effectLst/>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dirty="0">
                          <a:effectLst/>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dirty="0">
                          <a:effectLst/>
                        </a:rPr>
                        <a:t>Structure</a:t>
                      </a:r>
                      <a:endParaRPr lang="en-US" sz="1600" dirty="0">
                        <a:effectLst/>
                        <a:latin typeface="Cambria"/>
                        <a:ea typeface="Cambria"/>
                        <a:cs typeface="Times New Roman"/>
                      </a:endParaRPr>
                    </a:p>
                  </a:txBody>
                  <a:tcPr marL="0" marR="0" marT="0" marB="0" anchor="ctr"/>
                </a:tc>
              </a:tr>
              <a:tr h="714067">
                <a:tc>
                  <a:txBody>
                    <a:bodyPr/>
                    <a:lstStyle/>
                    <a:p>
                      <a:pPr marL="0" marR="0" algn="ctr">
                        <a:spcBef>
                          <a:spcPts val="0"/>
                        </a:spcBef>
                        <a:spcAft>
                          <a:spcPts val="0"/>
                        </a:spcAft>
                      </a:pPr>
                      <a:r>
                        <a:rPr lang="en-US" sz="1400" dirty="0" smtClean="0">
                          <a:solidFill>
                            <a:srgbClr val="373737"/>
                          </a:solidFill>
                          <a:effectLst/>
                        </a:rPr>
                        <a:t>Metformin</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a:solidFill>
                            <a:srgbClr val="373737"/>
                          </a:solidFill>
                          <a:effectLst/>
                        </a:rPr>
                        <a:t>Antidiabetic</a:t>
                      </a:r>
                      <a:endParaRPr lang="en-US" sz="140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999842">
                <a:tc>
                  <a:txBody>
                    <a:bodyPr/>
                    <a:lstStyle/>
                    <a:p>
                      <a:pPr marL="0" marR="0" algn="ctr">
                        <a:spcBef>
                          <a:spcPts val="0"/>
                        </a:spcBef>
                        <a:spcAft>
                          <a:spcPts val="0"/>
                        </a:spcAft>
                      </a:pPr>
                      <a:r>
                        <a:rPr lang="en-US" sz="1400" dirty="0" err="1" smtClean="0">
                          <a:solidFill>
                            <a:srgbClr val="373737"/>
                          </a:solidFill>
                          <a:effectLst/>
                        </a:rPr>
                        <a:t>Tuamine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u="none" strike="noStrike" dirty="0" smtClean="0">
                          <a:solidFill>
                            <a:srgbClr val="373737"/>
                          </a:solidFill>
                          <a:effectLst/>
                        </a:rPr>
                        <a:t>Nasal decongestant; stimulant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866675">
                <a:tc>
                  <a:txBody>
                    <a:bodyPr/>
                    <a:lstStyle/>
                    <a:p>
                      <a:pPr marL="0" marR="0" algn="ctr">
                        <a:spcBef>
                          <a:spcPts val="0"/>
                        </a:spcBef>
                        <a:spcAft>
                          <a:spcPts val="0"/>
                        </a:spcAft>
                      </a:pPr>
                      <a:r>
                        <a:rPr lang="en-US" sz="1400" dirty="0" smtClean="0">
                          <a:solidFill>
                            <a:srgbClr val="373737"/>
                          </a:solidFill>
                          <a:effectLst/>
                        </a:rPr>
                        <a:t>Lamivudine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Antiviral (HIV and HBV</a:t>
                      </a:r>
                      <a:r>
                        <a:rPr lang="en-US" sz="1400" dirty="0" smtClean="0">
                          <a:solidFill>
                            <a:srgbClr val="373737"/>
                          </a:solidFill>
                          <a:effectLst/>
                        </a:rPr>
                        <a: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741512">
                <a:tc>
                  <a:txBody>
                    <a:bodyPr/>
                    <a:lstStyle/>
                    <a:p>
                      <a:pPr marL="0" marR="0" algn="ctr">
                        <a:spcBef>
                          <a:spcPts val="0"/>
                        </a:spcBef>
                        <a:spcAft>
                          <a:spcPts val="0"/>
                        </a:spcAft>
                      </a:pPr>
                      <a:r>
                        <a:rPr lang="en-US" sz="1400" dirty="0" err="1" smtClean="0">
                          <a:solidFill>
                            <a:srgbClr val="373737"/>
                          </a:solidFill>
                          <a:effectLst/>
                        </a:rPr>
                        <a:t>Mercaptopurine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Antineoplastic; </a:t>
                      </a:r>
                      <a:r>
                        <a:rPr lang="en-US" sz="1400" dirty="0" smtClean="0">
                          <a:solidFill>
                            <a:srgbClr val="373737"/>
                          </a:solidFill>
                          <a:effectLst/>
                        </a:rPr>
                        <a:t>immunosuppressive</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599906">
                <a:tc>
                  <a:txBody>
                    <a:bodyPr/>
                    <a:lstStyle/>
                    <a:p>
                      <a:pPr marL="0" marR="0" algn="ctr">
                        <a:spcBef>
                          <a:spcPts val="0"/>
                        </a:spcBef>
                        <a:spcAft>
                          <a:spcPts val="0"/>
                        </a:spcAft>
                      </a:pPr>
                      <a:r>
                        <a:rPr lang="en-US" sz="1400" dirty="0" err="1" smtClean="0">
                          <a:solidFill>
                            <a:srgbClr val="373737"/>
                          </a:solidFill>
                          <a:effectLst/>
                        </a:rPr>
                        <a:t>Phenformin</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err="1">
                          <a:solidFill>
                            <a:srgbClr val="373737"/>
                          </a:solidFill>
                          <a:effectLst/>
                        </a:rPr>
                        <a:t>Antidiabetic</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599906">
                <a:tc>
                  <a:txBody>
                    <a:bodyPr/>
                    <a:lstStyle/>
                    <a:p>
                      <a:pPr marL="0" marR="0" algn="ctr">
                        <a:spcBef>
                          <a:spcPts val="0"/>
                        </a:spcBef>
                        <a:spcAft>
                          <a:spcPts val="0"/>
                        </a:spcAft>
                      </a:pPr>
                      <a:r>
                        <a:rPr lang="en-US" sz="1400">
                          <a:solidFill>
                            <a:srgbClr val="373737"/>
                          </a:solidFill>
                          <a:effectLst/>
                        </a:rPr>
                        <a:t>L-phenylalanine</a:t>
                      </a:r>
                      <a:endParaRPr lang="en-US" sz="140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Antidepressant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bl>
          </a:graphicData>
        </a:graphic>
      </p:graphicFrame>
      <p:pic>
        <p:nvPicPr>
          <p:cNvPr id="24" name="Picture 23"/>
          <p:cNvPicPr>
            <a:picLocks noChangeAspect="1"/>
          </p:cNvPicPr>
          <p:nvPr/>
        </p:nvPicPr>
        <p:blipFill rotWithShape="1">
          <a:blip r:embed="rId8"/>
          <a:srcRect b="26506"/>
          <a:stretch/>
        </p:blipFill>
        <p:spPr>
          <a:xfrm>
            <a:off x="7619684" y="3131705"/>
            <a:ext cx="1143000" cy="412562"/>
          </a:xfrm>
          <a:prstGeom prst="rect">
            <a:avLst/>
          </a:prstGeom>
        </p:spPr>
      </p:pic>
      <p:pic>
        <p:nvPicPr>
          <p:cNvPr id="25" name="Picture 24"/>
          <p:cNvPicPr>
            <a:picLocks noChangeAspect="1"/>
          </p:cNvPicPr>
          <p:nvPr/>
        </p:nvPicPr>
        <p:blipFill rotWithShape="1">
          <a:blip r:embed="rId9"/>
          <a:srcRect b="14493"/>
          <a:stretch/>
        </p:blipFill>
        <p:spPr>
          <a:xfrm>
            <a:off x="7811864" y="3880732"/>
            <a:ext cx="1030207" cy="741246"/>
          </a:xfrm>
          <a:prstGeom prst="rect">
            <a:avLst/>
          </a:prstGeom>
        </p:spPr>
      </p:pic>
      <p:pic>
        <p:nvPicPr>
          <p:cNvPr id="26" name="Picture 25"/>
          <p:cNvPicPr>
            <a:picLocks noChangeAspect="1"/>
          </p:cNvPicPr>
          <p:nvPr/>
        </p:nvPicPr>
        <p:blipFill rotWithShape="1">
          <a:blip r:embed="rId10"/>
          <a:srcRect b="23333"/>
          <a:stretch/>
        </p:blipFill>
        <p:spPr>
          <a:xfrm>
            <a:off x="8151744" y="4812788"/>
            <a:ext cx="515179" cy="526628"/>
          </a:xfrm>
          <a:prstGeom prst="rect">
            <a:avLst/>
          </a:prstGeom>
        </p:spPr>
      </p:pic>
      <p:pic>
        <p:nvPicPr>
          <p:cNvPr id="27" name="Picture 26"/>
          <p:cNvPicPr>
            <a:picLocks noChangeAspect="1"/>
          </p:cNvPicPr>
          <p:nvPr/>
        </p:nvPicPr>
        <p:blipFill rotWithShape="1">
          <a:blip r:embed="rId11"/>
          <a:srcRect b="19587"/>
          <a:stretch/>
        </p:blipFill>
        <p:spPr>
          <a:xfrm>
            <a:off x="7666618" y="5579732"/>
            <a:ext cx="1117600" cy="435864"/>
          </a:xfrm>
          <a:prstGeom prst="rect">
            <a:avLst/>
          </a:prstGeom>
        </p:spPr>
      </p:pic>
      <p:pic>
        <p:nvPicPr>
          <p:cNvPr id="28" name="Picture 27"/>
          <p:cNvPicPr>
            <a:picLocks noChangeAspect="1"/>
          </p:cNvPicPr>
          <p:nvPr/>
        </p:nvPicPr>
        <p:blipFill rotWithShape="1">
          <a:blip r:embed="rId12"/>
          <a:srcRect b="22641"/>
          <a:stretch/>
        </p:blipFill>
        <p:spPr>
          <a:xfrm>
            <a:off x="7811864" y="6075075"/>
            <a:ext cx="911380" cy="537649"/>
          </a:xfrm>
          <a:prstGeom prst="rect">
            <a:avLst/>
          </a:prstGeom>
        </p:spPr>
      </p:pic>
      <p:pic>
        <p:nvPicPr>
          <p:cNvPr id="29" name="Picture 28"/>
          <p:cNvPicPr>
            <a:picLocks noChangeAspect="1"/>
          </p:cNvPicPr>
          <p:nvPr/>
        </p:nvPicPr>
        <p:blipFill rotWithShape="1">
          <a:blip r:embed="rId13"/>
          <a:srcRect l="155" t="-5603" r="-155" b="25769"/>
          <a:stretch/>
        </p:blipFill>
        <p:spPr>
          <a:xfrm>
            <a:off x="7620000" y="2119968"/>
            <a:ext cx="1066800" cy="562097"/>
          </a:xfrm>
          <a:prstGeom prst="rect">
            <a:avLst/>
          </a:prstGeom>
        </p:spPr>
      </p:pic>
      <p:sp>
        <p:nvSpPr>
          <p:cNvPr id="30" name="TextBox 29"/>
          <p:cNvSpPr txBox="1"/>
          <p:nvPr/>
        </p:nvSpPr>
        <p:spPr>
          <a:xfrm>
            <a:off x="5537627" y="1152596"/>
            <a:ext cx="2033805" cy="369332"/>
          </a:xfrm>
          <a:prstGeom prst="rect">
            <a:avLst/>
          </a:prstGeom>
          <a:noFill/>
        </p:spPr>
        <p:txBody>
          <a:bodyPr wrap="none" rtlCol="0">
            <a:spAutoFit/>
          </a:bodyPr>
          <a:lstStyle/>
          <a:p>
            <a:r>
              <a:rPr lang="en-US" dirty="0" smtClean="0">
                <a:solidFill>
                  <a:srgbClr val="373737"/>
                </a:solidFill>
              </a:rPr>
              <a:t>Lower-confidence</a:t>
            </a:r>
            <a:endParaRPr lang="en-US" dirty="0">
              <a:solidFill>
                <a:srgbClr val="373737"/>
              </a:solidFill>
            </a:endParaRPr>
          </a:p>
        </p:txBody>
      </p:sp>
      <p:sp>
        <p:nvSpPr>
          <p:cNvPr id="31" name="TextBox 30"/>
          <p:cNvSpPr txBox="1"/>
          <p:nvPr/>
        </p:nvSpPr>
        <p:spPr>
          <a:xfrm>
            <a:off x="1295400" y="1170496"/>
            <a:ext cx="1864513" cy="369332"/>
          </a:xfrm>
          <a:prstGeom prst="rect">
            <a:avLst/>
          </a:prstGeom>
          <a:noFill/>
        </p:spPr>
        <p:txBody>
          <a:bodyPr wrap="none" rtlCol="0">
            <a:spAutoFit/>
          </a:bodyPr>
          <a:lstStyle/>
          <a:p>
            <a:r>
              <a:rPr lang="en-US" dirty="0" smtClean="0">
                <a:solidFill>
                  <a:srgbClr val="373737"/>
                </a:solidFill>
              </a:rPr>
              <a:t>High-confidence</a:t>
            </a:r>
            <a:endParaRPr lang="en-US" dirty="0">
              <a:solidFill>
                <a:srgbClr val="373737"/>
              </a:solidFill>
            </a:endParaRPr>
          </a:p>
        </p:txBody>
      </p:sp>
    </p:spTree>
    <p:extLst>
      <p:ext uri="{BB962C8B-B14F-4D97-AF65-F5344CB8AC3E}">
        <p14:creationId xmlns:p14="http://schemas.microsoft.com/office/powerpoint/2010/main" val="30545661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ET Inhibitor IC50 Curves as.png"/>
          <p:cNvPicPr/>
          <p:nvPr/>
        </p:nvPicPr>
        <p:blipFill>
          <a:blip r:embed="rId3"/>
          <a:srcRect t="22390" r="1350" b="28530"/>
          <a:stretch>
            <a:fillRect/>
          </a:stretch>
        </p:blipFill>
        <p:spPr>
          <a:xfrm>
            <a:off x="0" y="1981200"/>
            <a:ext cx="8991600" cy="3581400"/>
          </a:xfrm>
          <a:prstGeom prst="rect">
            <a:avLst/>
          </a:prstGeom>
        </p:spPr>
      </p:pic>
      <p:sp>
        <p:nvSpPr>
          <p:cNvPr id="2" name="Title 1"/>
          <p:cNvSpPr>
            <a:spLocks noGrp="1"/>
          </p:cNvSpPr>
          <p:nvPr>
            <p:ph type="title"/>
          </p:nvPr>
        </p:nvSpPr>
        <p:spPr>
          <a:xfrm>
            <a:off x="304800" y="609600"/>
            <a:ext cx="8229600" cy="1143000"/>
          </a:xfrm>
        </p:spPr>
        <p:txBody>
          <a:bodyPr/>
          <a:lstStyle/>
          <a:p>
            <a:r>
              <a:rPr lang="en-US" sz="2800" dirty="0" smtClean="0"/>
              <a:t>Experimentally tested drugs (</a:t>
            </a:r>
            <a:r>
              <a:rPr lang="en-US" sz="2800" dirty="0" err="1" smtClean="0"/>
              <a:t>Giacomini</a:t>
            </a:r>
            <a:r>
              <a:rPr lang="en-US" sz="2800" dirty="0" smtClean="0"/>
              <a:t> lab)</a:t>
            </a:r>
            <a:endParaRPr lang="en-US" sz="2800" dirty="0"/>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
        <p:nvSpPr>
          <p:cNvPr id="10" name="Rectangle 9"/>
          <p:cNvSpPr/>
          <p:nvPr/>
        </p:nvSpPr>
        <p:spPr>
          <a:xfrm>
            <a:off x="1066800" y="2692400"/>
            <a:ext cx="1524000" cy="2667000"/>
          </a:xfrm>
          <a:prstGeom prst="rect">
            <a:avLst/>
          </a:prstGeom>
          <a:noFill/>
          <a:ln w="25400">
            <a:solidFill>
              <a:srgbClr val="6A91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3200400" y="2692400"/>
            <a:ext cx="304800" cy="2667000"/>
          </a:xfrm>
          <a:prstGeom prst="rect">
            <a:avLst/>
          </a:prstGeom>
          <a:noFill/>
          <a:ln w="25400">
            <a:solidFill>
              <a:srgbClr val="6A91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676400" y="2692400"/>
            <a:ext cx="304800" cy="2667000"/>
          </a:xfrm>
          <a:prstGeom prst="rect">
            <a:avLst/>
          </a:prstGeom>
          <a:noFill/>
          <a:ln w="25400">
            <a:solidFill>
              <a:srgbClr val="6A91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810000" y="2692400"/>
            <a:ext cx="304800" cy="2667000"/>
          </a:xfrm>
          <a:prstGeom prst="rect">
            <a:avLst/>
          </a:prstGeom>
          <a:noFill/>
          <a:ln w="25400">
            <a:solidFill>
              <a:srgbClr val="6A91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096000" y="1524000"/>
            <a:ext cx="1676400" cy="523220"/>
          </a:xfrm>
          <a:prstGeom prst="rect">
            <a:avLst/>
          </a:prstGeom>
          <a:noFill/>
        </p:spPr>
        <p:txBody>
          <a:bodyPr wrap="square" rtlCol="0">
            <a:spAutoFit/>
          </a:bodyPr>
          <a:lstStyle/>
          <a:p>
            <a:r>
              <a:rPr lang="en-US" sz="1400" dirty="0" smtClean="0"/>
              <a:t>Tranylcypromine IC</a:t>
            </a:r>
            <a:r>
              <a:rPr lang="en-US" sz="1400" baseline="-25000" dirty="0" smtClean="0"/>
              <a:t>50</a:t>
            </a:r>
            <a:r>
              <a:rPr lang="en-US" sz="1400" dirty="0" smtClean="0"/>
              <a:t>=8.7</a:t>
            </a:r>
            <a:r>
              <a:rPr lang="en-US" sz="1400" dirty="0">
                <a:sym typeface="Symbol"/>
              </a:rPr>
              <a:t></a:t>
            </a:r>
            <a:r>
              <a:rPr lang="en-US" sz="1400" dirty="0"/>
              <a:t>M </a:t>
            </a:r>
            <a:endParaRPr lang="en-US" sz="1400" baseline="-25000" dirty="0"/>
          </a:p>
        </p:txBody>
      </p:sp>
      <p:sp>
        <p:nvSpPr>
          <p:cNvPr id="5" name="Rectangle 4"/>
          <p:cNvSpPr/>
          <p:nvPr/>
        </p:nvSpPr>
        <p:spPr>
          <a:xfrm>
            <a:off x="0" y="1828800"/>
            <a:ext cx="304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724400" y="1752600"/>
            <a:ext cx="304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150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animBg="1"/>
      <p:bldP spid="17" grpId="0" animBg="1"/>
      <p:bldP spid="18"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bwMode="auto">
          <a:xfrm>
            <a:off x="283029" y="5257800"/>
            <a:ext cx="8915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3"/>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r>
              <a:rPr lang="en-US" sz="2400" dirty="0" smtClean="0">
                <a:solidFill>
                  <a:srgbClr val="373737"/>
                </a:solidFill>
              </a:rPr>
              <a:t>Novel scaffold</a:t>
            </a:r>
          </a:p>
          <a:p>
            <a:pPr lvl="1"/>
            <a:r>
              <a:rPr lang="en-US" sz="2000" dirty="0" err="1" smtClean="0"/>
              <a:t>Tuaminoheptane</a:t>
            </a:r>
            <a:r>
              <a:rPr lang="en-US" sz="2000" dirty="0" smtClean="0"/>
              <a:t> (no aromatic ring)</a:t>
            </a:r>
            <a:endParaRPr lang="en-US" sz="2000" kern="1200" dirty="0" smtClean="0"/>
          </a:p>
        </p:txBody>
      </p:sp>
      <p:sp>
        <p:nvSpPr>
          <p:cNvPr id="2" name="Title 1"/>
          <p:cNvSpPr>
            <a:spLocks noGrp="1"/>
          </p:cNvSpPr>
          <p:nvPr>
            <p:ph type="title"/>
          </p:nvPr>
        </p:nvSpPr>
        <p:spPr>
          <a:xfrm>
            <a:off x="432961" y="468602"/>
            <a:ext cx="8534400" cy="1143000"/>
          </a:xfrm>
        </p:spPr>
        <p:txBody>
          <a:bodyPr/>
          <a:lstStyle/>
          <a:p>
            <a:r>
              <a:rPr lang="en-US" sz="2800" dirty="0" smtClean="0"/>
              <a:t>Clinical implications</a:t>
            </a:r>
            <a:endParaRPr lang="en-US" sz="2800" dirty="0"/>
          </a:p>
        </p:txBody>
      </p:sp>
      <p:sp>
        <p:nvSpPr>
          <p:cNvPr id="3" name="Content Placeholder 2"/>
          <p:cNvSpPr>
            <a:spLocks noGrp="1"/>
          </p:cNvSpPr>
          <p:nvPr>
            <p:ph idx="1"/>
          </p:nvPr>
        </p:nvSpPr>
        <p:spPr>
          <a:xfrm>
            <a:off x="228600" y="1371600"/>
            <a:ext cx="8915400" cy="1143000"/>
          </a:xfrm>
        </p:spPr>
        <p:txBody>
          <a:bodyPr/>
          <a:lstStyle/>
          <a:p>
            <a:r>
              <a:rPr lang="en-US" sz="2400" b="1" dirty="0" smtClean="0">
                <a:solidFill>
                  <a:srgbClr val="373737"/>
                </a:solidFill>
              </a:rPr>
              <a:t>Efficacy</a:t>
            </a:r>
          </a:p>
          <a:p>
            <a:pPr lvl="1"/>
            <a:r>
              <a:rPr lang="en-US" sz="2000" b="1" dirty="0" smtClean="0"/>
              <a:t>Sympathetic drug: </a:t>
            </a:r>
            <a:r>
              <a:rPr lang="en-US" sz="2000" dirty="0" smtClean="0"/>
              <a:t>Epirenor, Stryphnasal, Zondel, Corbadrin (various enzymes / receptors)</a:t>
            </a:r>
          </a:p>
          <a:p>
            <a:pPr lvl="1"/>
            <a:r>
              <a:rPr lang="en-US" sz="2000" b="1" kern="1200" dirty="0" smtClean="0"/>
              <a:t>Antidepressant</a:t>
            </a:r>
            <a:r>
              <a:rPr lang="en-US" sz="2000" kern="1200" dirty="0" smtClean="0"/>
              <a:t>: Parnate (monoamine oxidase inhibitor)</a:t>
            </a:r>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pic>
        <p:nvPicPr>
          <p:cNvPr id="6" name="Picture 5"/>
          <p:cNvPicPr>
            <a:picLocks noChangeAspect="1"/>
          </p:cNvPicPr>
          <p:nvPr/>
        </p:nvPicPr>
        <p:blipFill>
          <a:blip r:embed="rId4"/>
          <a:srcRect b="25083"/>
          <a:stretch>
            <a:fillRect/>
          </a:stretch>
        </p:blipFill>
        <p:spPr>
          <a:xfrm>
            <a:off x="981297" y="6066436"/>
            <a:ext cx="1295400" cy="476624"/>
          </a:xfrm>
          <a:prstGeom prst="rect">
            <a:avLst/>
          </a:prstGeom>
        </p:spPr>
      </p:pic>
      <p:grpSp>
        <p:nvGrpSpPr>
          <p:cNvPr id="15" name="Group 14"/>
          <p:cNvGrpSpPr/>
          <p:nvPr/>
        </p:nvGrpSpPr>
        <p:grpSpPr>
          <a:xfrm>
            <a:off x="838200" y="4268913"/>
            <a:ext cx="4114800" cy="988887"/>
            <a:chOff x="3886200" y="4343400"/>
            <a:chExt cx="4114800" cy="988887"/>
          </a:xfrm>
        </p:grpSpPr>
        <p:pic>
          <p:nvPicPr>
            <p:cNvPr id="9" name="Picture 8"/>
            <p:cNvPicPr>
              <a:picLocks noChangeAspect="1"/>
            </p:cNvPicPr>
            <p:nvPr/>
          </p:nvPicPr>
          <p:blipFill>
            <a:blip r:embed="rId5"/>
            <a:stretch>
              <a:fillRect/>
            </a:stretch>
          </p:blipFill>
          <p:spPr>
            <a:xfrm>
              <a:off x="5943600" y="4724400"/>
              <a:ext cx="1672236" cy="510032"/>
            </a:xfrm>
            <a:prstGeom prst="rect">
              <a:avLst/>
            </a:prstGeom>
          </p:spPr>
        </p:pic>
        <p:pic>
          <p:nvPicPr>
            <p:cNvPr id="10" name="Picture 9"/>
            <p:cNvPicPr>
              <a:picLocks noChangeAspect="1"/>
            </p:cNvPicPr>
            <p:nvPr/>
          </p:nvPicPr>
          <p:blipFill>
            <a:blip r:embed="rId6"/>
            <a:stretch>
              <a:fillRect/>
            </a:stretch>
          </p:blipFill>
          <p:spPr>
            <a:xfrm>
              <a:off x="3886200" y="4724400"/>
              <a:ext cx="1692498" cy="607887"/>
            </a:xfrm>
            <a:prstGeom prst="rect">
              <a:avLst/>
            </a:prstGeom>
          </p:spPr>
        </p:pic>
        <p:sp>
          <p:nvSpPr>
            <p:cNvPr id="12" name="Rectangle 11"/>
            <p:cNvSpPr/>
            <p:nvPr/>
          </p:nvSpPr>
          <p:spPr>
            <a:xfrm>
              <a:off x="4343400" y="4343400"/>
              <a:ext cx="1365090" cy="369332"/>
            </a:xfrm>
            <a:prstGeom prst="rect">
              <a:avLst/>
            </a:prstGeom>
          </p:spPr>
          <p:txBody>
            <a:bodyPr wrap="none">
              <a:spAutoFit/>
            </a:bodyPr>
            <a:lstStyle/>
            <a:p>
              <a:r>
                <a:rPr lang="en-US" sz="1800" kern="0" dirty="0" err="1" smtClean="0">
                  <a:solidFill>
                    <a:srgbClr val="373737"/>
                  </a:solidFill>
                </a:rPr>
                <a:t>Phenformin</a:t>
              </a:r>
              <a:endParaRPr lang="en-US" sz="1800" dirty="0">
                <a:solidFill>
                  <a:srgbClr val="373737"/>
                </a:solidFill>
              </a:endParaRPr>
            </a:p>
          </p:txBody>
        </p:sp>
        <p:sp>
          <p:nvSpPr>
            <p:cNvPr id="14" name="Rectangle 13"/>
            <p:cNvSpPr/>
            <p:nvPr/>
          </p:nvSpPr>
          <p:spPr>
            <a:xfrm>
              <a:off x="5867400" y="4343400"/>
              <a:ext cx="2133600" cy="369332"/>
            </a:xfrm>
            <a:prstGeom prst="rect">
              <a:avLst/>
            </a:prstGeom>
          </p:spPr>
          <p:txBody>
            <a:bodyPr wrap="square">
              <a:spAutoFit/>
            </a:bodyPr>
            <a:lstStyle/>
            <a:p>
              <a:pPr marL="742950" lvl="1" indent="-285750">
                <a:spcBef>
                  <a:spcPct val="20000"/>
                </a:spcBef>
                <a:defRPr/>
              </a:pPr>
              <a:r>
                <a:rPr lang="en-US" sz="1800" kern="0" dirty="0" err="1">
                  <a:solidFill>
                    <a:srgbClr val="373737"/>
                  </a:solidFill>
                </a:rPr>
                <a:t>P</a:t>
              </a:r>
              <a:r>
                <a:rPr lang="en-US" sz="1800" kern="0" dirty="0" err="1" smtClean="0">
                  <a:solidFill>
                    <a:srgbClr val="373737"/>
                  </a:solidFill>
                </a:rPr>
                <a:t>roguanil</a:t>
              </a:r>
              <a:endParaRPr lang="en-US" sz="1800" kern="0" dirty="0" smtClean="0">
                <a:solidFill>
                  <a:srgbClr val="373737"/>
                </a:solidFill>
              </a:endParaRPr>
            </a:p>
          </p:txBody>
        </p:sp>
      </p:grpSp>
      <p:sp>
        <p:nvSpPr>
          <p:cNvPr id="17" name="Content Placeholder 2"/>
          <p:cNvSpPr txBox="1">
            <a:spLocks/>
          </p:cNvSpPr>
          <p:nvPr/>
        </p:nvSpPr>
        <p:spPr bwMode="auto">
          <a:xfrm>
            <a:off x="228600" y="2819516"/>
            <a:ext cx="8915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3"/>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r>
              <a:rPr lang="en-US" sz="2400" dirty="0" smtClean="0">
                <a:solidFill>
                  <a:srgbClr val="373737"/>
                </a:solidFill>
              </a:rPr>
              <a:t>Side effects</a:t>
            </a:r>
          </a:p>
          <a:p>
            <a:pPr lvl="1"/>
            <a:r>
              <a:rPr lang="en-US" sz="2000" dirty="0" smtClean="0"/>
              <a:t>Anorexia and high blood pressure  - </a:t>
            </a:r>
            <a:r>
              <a:rPr lang="en-US" sz="2000" dirty="0" err="1" smtClean="0"/>
              <a:t>Phenformin</a:t>
            </a:r>
            <a:r>
              <a:rPr lang="en-US" sz="2000" dirty="0" smtClean="0"/>
              <a:t> (</a:t>
            </a:r>
            <a:r>
              <a:rPr lang="en-US" sz="2000" dirty="0" err="1" smtClean="0"/>
              <a:t>antidiabetic</a:t>
            </a:r>
            <a:r>
              <a:rPr lang="en-US" sz="2000" dirty="0" smtClean="0"/>
              <a:t>)(various enzymes / receptors)</a:t>
            </a:r>
          </a:p>
          <a:p>
            <a:pPr lvl="1"/>
            <a:r>
              <a:rPr lang="en-US" sz="2000" kern="1200" dirty="0" smtClean="0"/>
              <a:t>Similar side effects for the anti-malarial drug </a:t>
            </a:r>
            <a:r>
              <a:rPr lang="en-US" sz="2000" kern="1200" dirty="0" err="1" smtClean="0"/>
              <a:t>Proguanil</a:t>
            </a:r>
            <a:endParaRPr lang="en-US" sz="2000" kern="1200" dirty="0" smtClean="0"/>
          </a:p>
        </p:txBody>
      </p:sp>
    </p:spTree>
    <p:extLst>
      <p:ext uri="{BB962C8B-B14F-4D97-AF65-F5344CB8AC3E}">
        <p14:creationId xmlns:p14="http://schemas.microsoft.com/office/powerpoint/2010/main" val="2429936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71"/>
            <a:ext cx="8229600" cy="1143000"/>
          </a:xfrm>
        </p:spPr>
        <p:txBody>
          <a:bodyPr/>
          <a:lstStyle/>
          <a:p>
            <a:r>
              <a:rPr lang="en-US" sz="2600" dirty="0" smtClean="0"/>
              <a:t>Testing additional drugs</a:t>
            </a:r>
            <a:endParaRPr lang="en-US" sz="2600" dirty="0"/>
          </a:p>
        </p:txBody>
      </p:sp>
      <p:sp>
        <p:nvSpPr>
          <p:cNvPr id="5" name="Content Placeholder 2"/>
          <p:cNvSpPr>
            <a:spLocks noGrp="1"/>
          </p:cNvSpPr>
          <p:nvPr>
            <p:ph idx="1"/>
          </p:nvPr>
        </p:nvSpPr>
        <p:spPr>
          <a:xfrm>
            <a:off x="152399" y="1293760"/>
            <a:ext cx="3160501" cy="1447800"/>
          </a:xfrm>
        </p:spPr>
        <p:txBody>
          <a:bodyPr/>
          <a:lstStyle/>
          <a:p>
            <a:r>
              <a:rPr lang="en-US" sz="2000" dirty="0" smtClean="0">
                <a:solidFill>
                  <a:srgbClr val="373737"/>
                </a:solidFill>
              </a:rPr>
              <a:t>Confirm the “linear” scaffold</a:t>
            </a:r>
          </a:p>
          <a:p>
            <a:r>
              <a:rPr lang="en-US" sz="2000" dirty="0" smtClean="0">
                <a:solidFill>
                  <a:srgbClr val="373737"/>
                </a:solidFill>
              </a:rPr>
              <a:t>Test additional novel scaffolds</a:t>
            </a:r>
          </a:p>
          <a:p>
            <a:r>
              <a:rPr lang="en-US" sz="2000" dirty="0" smtClean="0">
                <a:solidFill>
                  <a:srgbClr val="373737"/>
                </a:solidFill>
              </a:rPr>
              <a:t>Test drugs with different functions </a:t>
            </a:r>
          </a:p>
          <a:p>
            <a:pPr>
              <a:buNone/>
            </a:pPr>
            <a:endParaRPr lang="en-US" sz="2200" dirty="0" smtClean="0">
              <a:solidFill>
                <a:schemeClr val="tx1">
                  <a:lumMod val="75000"/>
                  <a:lumOff val="25000"/>
                </a:schemeClr>
              </a:solidFill>
            </a:endParaRPr>
          </a:p>
        </p:txBody>
      </p:sp>
      <p:graphicFrame>
        <p:nvGraphicFramePr>
          <p:cNvPr id="6" name="Content Placeholder 7"/>
          <p:cNvGraphicFramePr>
            <a:graphicFrameLocks/>
          </p:cNvGraphicFramePr>
          <p:nvPr>
            <p:extLst>
              <p:ext uri="{D42A27DB-BD31-4B8C-83A1-F6EECF244321}">
                <p14:modId xmlns:p14="http://schemas.microsoft.com/office/powerpoint/2010/main" val="2420518298"/>
              </p:ext>
            </p:extLst>
          </p:nvPr>
        </p:nvGraphicFramePr>
        <p:xfrm>
          <a:off x="4000499" y="1317424"/>
          <a:ext cx="4572001" cy="5411403"/>
        </p:xfrm>
        <a:graphic>
          <a:graphicData uri="http://schemas.openxmlformats.org/drawingml/2006/table">
            <a:tbl>
              <a:tblPr firstRow="1" bandRow="1">
                <a:tableStyleId>{7E9639D4-E3E2-4D34-9284-5A2195B3D0D7}</a:tableStyleId>
              </a:tblPr>
              <a:tblGrid>
                <a:gridCol w="1413164"/>
                <a:gridCol w="1745673"/>
                <a:gridCol w="1413164"/>
              </a:tblGrid>
              <a:tr h="223746">
                <a:tc>
                  <a:txBody>
                    <a:bodyPr/>
                    <a:lstStyle/>
                    <a:p>
                      <a:pPr marL="0" marR="0" algn="ctr">
                        <a:spcBef>
                          <a:spcPts val="0"/>
                        </a:spcBef>
                        <a:spcAft>
                          <a:spcPts val="0"/>
                        </a:spcAft>
                      </a:pPr>
                      <a:r>
                        <a:rPr lang="en-US" sz="1600" b="1" dirty="0">
                          <a:effectLst/>
                          <a:latin typeface="Arial"/>
                          <a:ea typeface="Cambria"/>
                          <a:cs typeface="Times New Roman"/>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Structure</a:t>
                      </a:r>
                      <a:endParaRPr lang="en-US" sz="1600" dirty="0">
                        <a:effectLst/>
                        <a:latin typeface="Cambria"/>
                        <a:ea typeface="Cambria"/>
                        <a:cs typeface="Times New Roman"/>
                      </a:endParaRPr>
                    </a:p>
                  </a:txBody>
                  <a:tcPr marL="0" marR="0" marT="0" marB="0" anchor="ctr"/>
                </a:tc>
              </a:tr>
              <a:tr h="352638">
                <a:tc>
                  <a:txBody>
                    <a:bodyPr/>
                    <a:lstStyle/>
                    <a:p>
                      <a:pPr marL="0" marR="0" algn="ctr">
                        <a:spcBef>
                          <a:spcPts val="0"/>
                        </a:spcBef>
                        <a:spcAft>
                          <a:spcPts val="0"/>
                        </a:spcAft>
                      </a:pPr>
                      <a:r>
                        <a:rPr lang="en-US" sz="1500" dirty="0" err="1">
                          <a:solidFill>
                            <a:srgbClr val="373737"/>
                          </a:solidFill>
                          <a:effectLst/>
                          <a:latin typeface="Arial"/>
                          <a:ea typeface="Cambria"/>
                          <a:cs typeface="Times New Roman"/>
                        </a:rPr>
                        <a:t>Octodrine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Vasoconstrictor; anesthetic</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05982">
                <a:tc>
                  <a:txBody>
                    <a:bodyPr/>
                    <a:lstStyle/>
                    <a:p>
                      <a:pPr marL="0" marR="0" algn="ctr">
                        <a:spcBef>
                          <a:spcPts val="0"/>
                        </a:spcBef>
                        <a:spcAft>
                          <a:spcPts val="0"/>
                        </a:spcAft>
                      </a:pPr>
                      <a:r>
                        <a:rPr lang="en-US" sz="1500" dirty="0" err="1" smtClean="0">
                          <a:solidFill>
                            <a:srgbClr val="373737"/>
                          </a:solidFill>
                          <a:effectLst/>
                          <a:latin typeface="Arial"/>
                          <a:ea typeface="Cambria"/>
                          <a:cs typeface="Times New Roman"/>
                        </a:rPr>
                        <a:t>Milacemide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Anticonvulsant; antidepressant (MAOI)</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05982">
                <a:tc>
                  <a:txBody>
                    <a:bodyPr/>
                    <a:lstStyle/>
                    <a:p>
                      <a:pPr marL="0" marR="0" algn="ctr">
                        <a:spcBef>
                          <a:spcPts val="0"/>
                        </a:spcBef>
                        <a:spcAft>
                          <a:spcPts val="0"/>
                        </a:spcAft>
                      </a:pPr>
                      <a:r>
                        <a:rPr lang="en-US" sz="1500" dirty="0" err="1">
                          <a:solidFill>
                            <a:srgbClr val="373737"/>
                          </a:solidFill>
                          <a:effectLst/>
                          <a:latin typeface="Arial"/>
                          <a:ea typeface="Cambria"/>
                          <a:cs typeface="Times New Roman"/>
                        </a:rPr>
                        <a:t>Heptaminol</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u="none" strike="noStrike" dirty="0" smtClean="0">
                          <a:solidFill>
                            <a:srgbClr val="373737"/>
                          </a:solidFill>
                          <a:effectLst/>
                          <a:latin typeface="+mn-lt"/>
                          <a:ea typeface="Cambria"/>
                          <a:cs typeface="Times New Roman"/>
                        </a:rPr>
                        <a:t>Orthostatic hypotension; vasodilator agents</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337321">
                <a:tc>
                  <a:txBody>
                    <a:bodyPr/>
                    <a:lstStyle/>
                    <a:p>
                      <a:pPr marL="0" marR="0" algn="ctr">
                        <a:spcBef>
                          <a:spcPts val="0"/>
                        </a:spcBef>
                        <a:spcAft>
                          <a:spcPts val="0"/>
                        </a:spcAft>
                      </a:pPr>
                      <a:r>
                        <a:rPr lang="en-US" sz="1500" dirty="0" err="1">
                          <a:solidFill>
                            <a:srgbClr val="373737"/>
                          </a:solidFill>
                          <a:effectLst/>
                          <a:latin typeface="Arial"/>
                          <a:ea typeface="Cambria"/>
                          <a:cs typeface="Times New Roman"/>
                        </a:rPr>
                        <a:t>Talsaclidine</a:t>
                      </a:r>
                      <a:r>
                        <a:rPr lang="en-US" sz="1500" dirty="0">
                          <a:solidFill>
                            <a:srgbClr val="373737"/>
                          </a:solidFill>
                          <a:effectLst/>
                          <a:latin typeface="Arial"/>
                          <a:ea typeface="Cambria"/>
                          <a:cs typeface="Times New Roman"/>
                        </a:rPr>
                        <a:t> </a:t>
                      </a:r>
                      <a:r>
                        <a:rPr lang="en-US" sz="1500" dirty="0" err="1">
                          <a:solidFill>
                            <a:srgbClr val="373737"/>
                          </a:solidFill>
                          <a:effectLst/>
                          <a:latin typeface="Arial"/>
                          <a:ea typeface="Cambria"/>
                          <a:cs typeface="Times New Roman"/>
                        </a:rPr>
                        <a:t>fumarate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Alzheimer's Disease</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05982">
                <a:tc>
                  <a:txBody>
                    <a:bodyPr/>
                    <a:lstStyle/>
                    <a:p>
                      <a:pPr marL="0" marR="0" algn="ctr">
                        <a:spcBef>
                          <a:spcPts val="0"/>
                        </a:spcBef>
                        <a:spcAft>
                          <a:spcPts val="0"/>
                        </a:spcAft>
                      </a:pPr>
                      <a:r>
                        <a:rPr lang="en-US" sz="1500" dirty="0" err="1" smtClean="0">
                          <a:solidFill>
                            <a:srgbClr val="373737"/>
                          </a:solidFill>
                          <a:effectLst/>
                          <a:latin typeface="Arial"/>
                          <a:ea typeface="Cambria"/>
                          <a:cs typeface="Times New Roman"/>
                        </a:rPr>
                        <a:t>Aceclidine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smtClean="0">
                          <a:solidFill>
                            <a:srgbClr val="373737"/>
                          </a:solidFill>
                          <a:effectLst/>
                          <a:latin typeface="+mn-lt"/>
                          <a:ea typeface="Cambria"/>
                          <a:cs typeface="Times New Roman"/>
                        </a:rPr>
                        <a:t>Cholinergic; for the treatment of glaucoma</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62854">
                <a:tc>
                  <a:txBody>
                    <a:bodyPr/>
                    <a:lstStyle/>
                    <a:p>
                      <a:pPr marL="0" marR="0" algn="ctr">
                        <a:spcBef>
                          <a:spcPts val="0"/>
                        </a:spcBef>
                        <a:spcAft>
                          <a:spcPts val="0"/>
                        </a:spcAft>
                      </a:pPr>
                      <a:r>
                        <a:rPr lang="en-US" sz="1500" dirty="0" err="1" smtClean="0">
                          <a:solidFill>
                            <a:srgbClr val="373737"/>
                          </a:solidFill>
                          <a:effectLst/>
                          <a:latin typeface="Arial"/>
                          <a:ea typeface="Cambria"/>
                          <a:cs typeface="Times New Roman"/>
                        </a:rPr>
                        <a:t>Lazabemide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smtClean="0">
                          <a:solidFill>
                            <a:srgbClr val="373737"/>
                          </a:solidFill>
                          <a:effectLst/>
                          <a:latin typeface="Arial"/>
                          <a:ea typeface="Cambria"/>
                          <a:cs typeface="Times New Roman"/>
                        </a:rPr>
                        <a:t>Alzheimer's Disease</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05982">
                <a:tc>
                  <a:txBody>
                    <a:bodyPr/>
                    <a:lstStyle/>
                    <a:p>
                      <a:pPr marL="0" marR="0" algn="ctr">
                        <a:spcBef>
                          <a:spcPts val="0"/>
                        </a:spcBef>
                        <a:spcAft>
                          <a:spcPts val="0"/>
                        </a:spcAft>
                      </a:pPr>
                      <a:r>
                        <a:rPr lang="en-US" sz="1500" dirty="0" err="1">
                          <a:solidFill>
                            <a:srgbClr val="373737"/>
                          </a:solidFill>
                          <a:effectLst/>
                          <a:latin typeface="Arial"/>
                          <a:ea typeface="Cambria"/>
                          <a:cs typeface="Times New Roman"/>
                        </a:rPr>
                        <a:t>Mafenide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smtClean="0">
                          <a:solidFill>
                            <a:srgbClr val="373737"/>
                          </a:solidFill>
                          <a:effectLst/>
                          <a:latin typeface="+mn-lt"/>
                          <a:ea typeface="Cambria"/>
                          <a:cs typeface="Times New Roman"/>
                        </a:rPr>
                        <a:t>Severe burns; synthetic antimicrobial agent</a:t>
                      </a:r>
                    </a:p>
                  </a:txBody>
                  <a:tcPr marL="0" marR="0" marT="0" marB="0" anchor="ctr"/>
                </a:tc>
                <a:tc>
                  <a:txBody>
                    <a:bodyPr/>
                    <a:lstStyle/>
                    <a:p>
                      <a:endParaRPr lang="en-US" dirty="0">
                        <a:solidFill>
                          <a:srgbClr val="373737"/>
                        </a:solidFill>
                      </a:endParaRPr>
                    </a:p>
                  </a:txBody>
                  <a:tcPr/>
                </a:tc>
              </a:tr>
              <a:tr h="337321">
                <a:tc>
                  <a:txBody>
                    <a:bodyPr/>
                    <a:lstStyle/>
                    <a:p>
                      <a:pPr marL="0" marR="0" algn="ctr">
                        <a:spcBef>
                          <a:spcPts val="0"/>
                        </a:spcBef>
                        <a:spcAft>
                          <a:spcPts val="0"/>
                        </a:spcAft>
                      </a:pPr>
                      <a:r>
                        <a:rPr lang="en-US" sz="1500" dirty="0" err="1" smtClean="0">
                          <a:solidFill>
                            <a:srgbClr val="373737"/>
                          </a:solidFill>
                          <a:effectLst/>
                          <a:latin typeface="Arial"/>
                          <a:ea typeface="Cambria"/>
                          <a:cs typeface="Times New Roman"/>
                        </a:rPr>
                        <a:t>Tolazolin</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Vasodilator [peripheral] </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489909">
                <a:tc>
                  <a:txBody>
                    <a:bodyPr/>
                    <a:lstStyle/>
                    <a:p>
                      <a:pPr marL="0" marR="0" algn="ctr">
                        <a:spcBef>
                          <a:spcPts val="0"/>
                        </a:spcBef>
                        <a:spcAft>
                          <a:spcPts val="0"/>
                        </a:spcAft>
                      </a:pPr>
                      <a:r>
                        <a:rPr lang="en-US" sz="1500" dirty="0" smtClean="0">
                          <a:solidFill>
                            <a:srgbClr val="373737"/>
                          </a:solidFill>
                          <a:effectLst/>
                          <a:latin typeface="Arial"/>
                          <a:ea typeface="Cambria"/>
                          <a:cs typeface="Times New Roman"/>
                        </a:rPr>
                        <a:t>Nicotine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 </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bl>
          </a:graphicData>
        </a:graphic>
      </p:graphicFrame>
      <p:pic>
        <p:nvPicPr>
          <p:cNvPr id="3" name="Picture 2"/>
          <p:cNvPicPr>
            <a:picLocks noChangeAspect="1"/>
          </p:cNvPicPr>
          <p:nvPr/>
        </p:nvPicPr>
        <p:blipFill rotWithShape="1">
          <a:blip r:embed="rId2"/>
          <a:srcRect b="26607"/>
          <a:stretch/>
        </p:blipFill>
        <p:spPr>
          <a:xfrm>
            <a:off x="7391400" y="1566103"/>
            <a:ext cx="1159574" cy="420461"/>
          </a:xfrm>
          <a:prstGeom prst="rect">
            <a:avLst/>
          </a:prstGeom>
        </p:spPr>
      </p:pic>
      <p:pic>
        <p:nvPicPr>
          <p:cNvPr id="14" name="Picture 13"/>
          <p:cNvPicPr>
            <a:picLocks noChangeAspect="1"/>
          </p:cNvPicPr>
          <p:nvPr/>
        </p:nvPicPr>
        <p:blipFill rotWithShape="1">
          <a:blip r:embed="rId3"/>
          <a:srcRect r="18474" b="25301"/>
          <a:stretch/>
        </p:blipFill>
        <p:spPr>
          <a:xfrm>
            <a:off x="7344474" y="2080480"/>
            <a:ext cx="1206500" cy="368488"/>
          </a:xfrm>
          <a:prstGeom prst="rect">
            <a:avLst/>
          </a:prstGeom>
        </p:spPr>
      </p:pic>
      <p:pic>
        <p:nvPicPr>
          <p:cNvPr id="17" name="Picture 16"/>
          <p:cNvPicPr>
            <a:picLocks noChangeAspect="1"/>
          </p:cNvPicPr>
          <p:nvPr/>
        </p:nvPicPr>
        <p:blipFill rotWithShape="1">
          <a:blip r:embed="rId4"/>
          <a:srcRect b="25301"/>
          <a:stretch/>
        </p:blipFill>
        <p:spPr>
          <a:xfrm>
            <a:off x="7277274" y="2895048"/>
            <a:ext cx="1107404" cy="411132"/>
          </a:xfrm>
          <a:prstGeom prst="rect">
            <a:avLst/>
          </a:prstGeom>
        </p:spPr>
      </p:pic>
      <p:pic>
        <p:nvPicPr>
          <p:cNvPr id="18" name="Picture 17"/>
          <p:cNvPicPr>
            <a:picLocks noChangeAspect="1"/>
          </p:cNvPicPr>
          <p:nvPr/>
        </p:nvPicPr>
        <p:blipFill rotWithShape="1">
          <a:blip r:embed="rId5"/>
          <a:srcRect t="11476" r="47670" b="21100"/>
          <a:stretch/>
        </p:blipFill>
        <p:spPr>
          <a:xfrm>
            <a:off x="7523441" y="3407065"/>
            <a:ext cx="861237" cy="433515"/>
          </a:xfrm>
          <a:prstGeom prst="rect">
            <a:avLst/>
          </a:prstGeom>
        </p:spPr>
      </p:pic>
      <p:pic>
        <p:nvPicPr>
          <p:cNvPr id="20" name="Picture 19"/>
          <p:cNvPicPr>
            <a:picLocks noChangeAspect="1"/>
          </p:cNvPicPr>
          <p:nvPr/>
        </p:nvPicPr>
        <p:blipFill>
          <a:blip r:embed="rId6"/>
          <a:stretch>
            <a:fillRect/>
          </a:stretch>
        </p:blipFill>
        <p:spPr>
          <a:xfrm>
            <a:off x="7609840" y="3936046"/>
            <a:ext cx="962660" cy="609600"/>
          </a:xfrm>
          <a:prstGeom prst="rect">
            <a:avLst/>
          </a:prstGeom>
        </p:spPr>
      </p:pic>
      <p:pic>
        <p:nvPicPr>
          <p:cNvPr id="21" name="Picture 20"/>
          <p:cNvPicPr>
            <a:picLocks noChangeAspect="1"/>
          </p:cNvPicPr>
          <p:nvPr/>
        </p:nvPicPr>
        <p:blipFill rotWithShape="1">
          <a:blip r:embed="rId7"/>
          <a:srcRect t="3346" b="21091"/>
          <a:stretch/>
        </p:blipFill>
        <p:spPr>
          <a:xfrm>
            <a:off x="7336586" y="4545646"/>
            <a:ext cx="1196059" cy="534496"/>
          </a:xfrm>
          <a:prstGeom prst="rect">
            <a:avLst/>
          </a:prstGeom>
        </p:spPr>
      </p:pic>
      <p:pic>
        <p:nvPicPr>
          <p:cNvPr id="4" name="Picture 3"/>
          <p:cNvPicPr>
            <a:picLocks noChangeAspect="1"/>
          </p:cNvPicPr>
          <p:nvPr/>
        </p:nvPicPr>
        <p:blipFill rotWithShape="1">
          <a:blip r:embed="rId8"/>
          <a:srcRect b="20380"/>
          <a:stretch/>
        </p:blipFill>
        <p:spPr>
          <a:xfrm>
            <a:off x="7438742" y="5190585"/>
            <a:ext cx="945936" cy="520637"/>
          </a:xfrm>
          <a:prstGeom prst="rect">
            <a:avLst/>
          </a:prstGeom>
        </p:spPr>
      </p:pic>
      <p:pic>
        <p:nvPicPr>
          <p:cNvPr id="7" name="Picture 6"/>
          <p:cNvPicPr>
            <a:picLocks noChangeAspect="1"/>
          </p:cNvPicPr>
          <p:nvPr/>
        </p:nvPicPr>
        <p:blipFill rotWithShape="1">
          <a:blip r:embed="rId9"/>
          <a:srcRect t="5891" r="30061" b="22390"/>
          <a:stretch/>
        </p:blipFill>
        <p:spPr>
          <a:xfrm>
            <a:off x="7523441" y="5808472"/>
            <a:ext cx="661611" cy="376055"/>
          </a:xfrm>
          <a:prstGeom prst="rect">
            <a:avLst/>
          </a:prstGeom>
        </p:spPr>
      </p:pic>
      <p:pic>
        <p:nvPicPr>
          <p:cNvPr id="8" name="Picture 7"/>
          <p:cNvPicPr>
            <a:picLocks noChangeAspect="1"/>
          </p:cNvPicPr>
          <p:nvPr/>
        </p:nvPicPr>
        <p:blipFill rotWithShape="1">
          <a:blip r:embed="rId10"/>
          <a:srcRect b="19370"/>
          <a:stretch/>
        </p:blipFill>
        <p:spPr>
          <a:xfrm>
            <a:off x="7609840" y="6264141"/>
            <a:ext cx="493536" cy="454785"/>
          </a:xfrm>
          <a:prstGeom prst="rect">
            <a:avLst/>
          </a:prstGeom>
        </p:spPr>
      </p:pic>
    </p:spTree>
    <p:extLst>
      <p:ext uri="{BB962C8B-B14F-4D97-AF65-F5344CB8AC3E}">
        <p14:creationId xmlns:p14="http://schemas.microsoft.com/office/powerpoint/2010/main" val="29661247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2735"/>
            <a:ext cx="8458200" cy="1143000"/>
          </a:xfrm>
        </p:spPr>
        <p:txBody>
          <a:bodyPr/>
          <a:lstStyle/>
          <a:p>
            <a:r>
              <a:rPr lang="en-US" sz="2600" dirty="0" smtClean="0"/>
              <a:t>GABA-2 transporter (GAT-2; SLC6A13)</a:t>
            </a:r>
            <a:endParaRPr lang="en-US" sz="2600"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4012204513"/>
              </p:ext>
            </p:extLst>
          </p:nvPr>
        </p:nvGraphicFramePr>
        <p:xfrm>
          <a:off x="4572000" y="1608240"/>
          <a:ext cx="4191000" cy="4715391"/>
        </p:xfrm>
        <a:graphic>
          <a:graphicData uri="http://schemas.openxmlformats.org/drawingml/2006/table">
            <a:tbl>
              <a:tblPr firstRow="1" bandRow="1">
                <a:tableStyleId>{7E9639D4-E3E2-4D34-9284-5A2195B3D0D7}</a:tableStyleId>
              </a:tblPr>
              <a:tblGrid>
                <a:gridCol w="1397000"/>
                <a:gridCol w="1397000"/>
                <a:gridCol w="1397000"/>
              </a:tblGrid>
              <a:tr h="517669">
                <a:tc>
                  <a:txBody>
                    <a:bodyPr/>
                    <a:lstStyle/>
                    <a:p>
                      <a:pPr marL="0" marR="0" algn="ctr">
                        <a:spcBef>
                          <a:spcPts val="0"/>
                        </a:spcBef>
                        <a:spcAft>
                          <a:spcPts val="0"/>
                        </a:spcAft>
                      </a:pPr>
                      <a:r>
                        <a:rPr lang="en-US" sz="1600" b="1" dirty="0">
                          <a:effectLst/>
                          <a:latin typeface="Arial"/>
                          <a:ea typeface="Cambria"/>
                          <a:cs typeface="Times New Roman"/>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Structure</a:t>
                      </a:r>
                      <a:endParaRPr lang="en-US" sz="1600" dirty="0">
                        <a:effectLst/>
                        <a:latin typeface="Cambria"/>
                        <a:ea typeface="Cambria"/>
                        <a:cs typeface="Times New Roman"/>
                      </a:endParaRPr>
                    </a:p>
                  </a:txBody>
                  <a:tcPr marL="0" marR="0" marT="0" marB="0" anchor="ctr"/>
                </a:tc>
              </a:tr>
              <a:tr h="815880">
                <a:tc>
                  <a:txBody>
                    <a:bodyPr/>
                    <a:lstStyle/>
                    <a:p>
                      <a:pPr marL="0" marR="0" algn="ctr">
                        <a:spcBef>
                          <a:spcPts val="0"/>
                        </a:spcBef>
                        <a:spcAft>
                          <a:spcPts val="0"/>
                        </a:spcAft>
                      </a:pPr>
                      <a:r>
                        <a:rPr lang="en-US" sz="1400" dirty="0" err="1" smtClean="0">
                          <a:solidFill>
                            <a:srgbClr val="373737"/>
                          </a:solidFill>
                          <a:effectLst/>
                          <a:latin typeface="Arial"/>
                          <a:ea typeface="Cambria"/>
                          <a:cs typeface="Times New Roman"/>
                        </a:rPr>
                        <a:t>Cycloserine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Antibacterial; cell wall synthesis inhibitor</a:t>
                      </a:r>
                      <a:r>
                        <a:rPr lang="en-US" sz="1400" dirty="0" smtClean="0">
                          <a:solidFill>
                            <a:srgbClr val="373737"/>
                          </a:solidFill>
                          <a:effectLst/>
                          <a:latin typeface="Arial"/>
                          <a:ea typeface="Cambria"/>
                          <a:cs typeface="Times New Roman"/>
                        </a:rPr>
                        <a: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1142401">
                <a:tc>
                  <a:txBody>
                    <a:bodyPr/>
                    <a:lstStyle/>
                    <a:p>
                      <a:pPr marL="0" marR="0" algn="ctr">
                        <a:spcBef>
                          <a:spcPts val="0"/>
                        </a:spcBef>
                        <a:spcAft>
                          <a:spcPts val="0"/>
                        </a:spcAft>
                      </a:pPr>
                      <a:r>
                        <a:rPr lang="en-US" sz="1400" dirty="0" err="1">
                          <a:solidFill>
                            <a:srgbClr val="373737"/>
                          </a:solidFill>
                          <a:effectLst/>
                          <a:latin typeface="Arial"/>
                          <a:ea typeface="Cambria"/>
                          <a:cs typeface="Times New Roman"/>
                        </a:rPr>
                        <a:t>Vigabatrin</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smtClean="0">
                          <a:solidFill>
                            <a:srgbClr val="373737"/>
                          </a:solidFill>
                          <a:effectLst/>
                          <a:latin typeface="Arial"/>
                          <a:ea typeface="Cambria"/>
                          <a:cs typeface="Times New Roman"/>
                        </a:rPr>
                        <a:t>Anticonvulsant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913921">
                <a:tc>
                  <a:txBody>
                    <a:bodyPr/>
                    <a:lstStyle/>
                    <a:p>
                      <a:pPr marL="0" marR="0" algn="ctr">
                        <a:spcBef>
                          <a:spcPts val="0"/>
                        </a:spcBef>
                        <a:spcAft>
                          <a:spcPts val="0"/>
                        </a:spcAft>
                      </a:pPr>
                      <a:r>
                        <a:rPr lang="en-US" sz="1400">
                          <a:solidFill>
                            <a:srgbClr val="373737"/>
                          </a:solidFill>
                          <a:effectLst/>
                          <a:latin typeface="Arial"/>
                          <a:ea typeface="Cambria"/>
                          <a:cs typeface="Times New Roman"/>
                        </a:rPr>
                        <a:t>L-Aspargine</a:t>
                      </a:r>
                      <a:endParaRPr lang="en-US" sz="140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Amino </a:t>
                      </a:r>
                      <a:r>
                        <a:rPr lang="en-US" sz="1400" dirty="0" smtClean="0">
                          <a:solidFill>
                            <a:srgbClr val="373737"/>
                          </a:solidFill>
                          <a:effectLst/>
                          <a:latin typeface="Arial"/>
                          <a:ea typeface="Cambria"/>
                          <a:cs typeface="Times New Roman"/>
                        </a:rPr>
                        <a:t>acid</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637259">
                <a:tc>
                  <a:txBody>
                    <a:bodyPr/>
                    <a:lstStyle/>
                    <a:p>
                      <a:pPr marL="0" marR="0" algn="ctr">
                        <a:spcBef>
                          <a:spcPts val="0"/>
                        </a:spcBef>
                        <a:spcAft>
                          <a:spcPts val="0"/>
                        </a:spcAft>
                      </a:pPr>
                      <a:r>
                        <a:rPr lang="en-US" sz="1400">
                          <a:solidFill>
                            <a:srgbClr val="373737"/>
                          </a:solidFill>
                          <a:effectLst/>
                          <a:latin typeface="Arial"/>
                          <a:ea typeface="Cambria"/>
                          <a:cs typeface="Times New Roman"/>
                        </a:rPr>
                        <a:t>Ornithine</a:t>
                      </a:r>
                      <a:endParaRPr lang="en-US" sz="140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Hepatic protectant</a:t>
                      </a:r>
                      <a:r>
                        <a:rPr lang="en-US" sz="1400" dirty="0" smtClean="0">
                          <a:solidFill>
                            <a:srgbClr val="373737"/>
                          </a:solidFill>
                          <a:effectLst/>
                          <a:latin typeface="Arial"/>
                          <a:ea typeface="Cambria"/>
                          <a:cs typeface="Times New Roman"/>
                        </a:rPr>
                        <a:t>; urea </a:t>
                      </a:r>
                      <a:r>
                        <a:rPr lang="en-US" sz="1400" dirty="0">
                          <a:solidFill>
                            <a:srgbClr val="373737"/>
                          </a:solidFill>
                          <a:effectLst/>
                          <a:latin typeface="Arial"/>
                          <a:ea typeface="Cambria"/>
                          <a:cs typeface="Times New Roman"/>
                        </a:rPr>
                        <a:t>cycle</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685441">
                <a:tc>
                  <a:txBody>
                    <a:bodyPr/>
                    <a:lstStyle/>
                    <a:p>
                      <a:pPr marL="0" marR="0" algn="ctr">
                        <a:spcBef>
                          <a:spcPts val="0"/>
                        </a:spcBef>
                        <a:spcAft>
                          <a:spcPts val="0"/>
                        </a:spcAft>
                      </a:pPr>
                      <a:r>
                        <a:rPr lang="en-US" sz="1400">
                          <a:solidFill>
                            <a:srgbClr val="373737"/>
                          </a:solidFill>
                          <a:effectLst/>
                          <a:latin typeface="Arial"/>
                          <a:ea typeface="Cambria"/>
                          <a:cs typeface="Times New Roman"/>
                        </a:rPr>
                        <a:t>Pyrazinamide</a:t>
                      </a:r>
                      <a:endParaRPr lang="en-US" sz="140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Antibacterial [</a:t>
                      </a:r>
                      <a:r>
                        <a:rPr lang="en-US" sz="1400" dirty="0" err="1">
                          <a:solidFill>
                            <a:srgbClr val="373737"/>
                          </a:solidFill>
                          <a:effectLst/>
                          <a:latin typeface="Arial"/>
                          <a:ea typeface="Cambria"/>
                          <a:cs typeface="Times New Roman"/>
                        </a:rPr>
                        <a:t>tuberculostatic</a:t>
                      </a:r>
                      <a:r>
                        <a:rPr lang="en-US" sz="1400" dirty="0" smtClean="0">
                          <a:solidFill>
                            <a:srgbClr val="373737"/>
                          </a:solidFill>
                          <a:effectLst/>
                          <a:latin typeface="Arial"/>
                          <a:ea typeface="Cambria"/>
                          <a:cs typeface="Times New Roman"/>
                        </a:rPr>
                        <a: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bl>
          </a:graphicData>
        </a:graphic>
      </p:graphicFrame>
      <p:pic>
        <p:nvPicPr>
          <p:cNvPr id="20" name="Picture 19" descr="http://www.genome.jp/Fig/compound_small/C08057.gif"/>
          <p:cNvPicPr/>
          <p:nvPr/>
        </p:nvPicPr>
        <p:blipFill>
          <a:blip r:embed="rId2"/>
          <a:srcRect b="19753"/>
          <a:stretch>
            <a:fillRect/>
          </a:stretch>
        </p:blipFill>
        <p:spPr bwMode="auto">
          <a:xfrm>
            <a:off x="7620000" y="2141640"/>
            <a:ext cx="941070" cy="711200"/>
          </a:xfrm>
          <a:prstGeom prst="rect">
            <a:avLst/>
          </a:prstGeom>
          <a:noFill/>
          <a:ln w="9525">
            <a:noFill/>
            <a:miter lim="800000"/>
            <a:headEnd/>
            <a:tailEnd/>
          </a:ln>
        </p:spPr>
      </p:pic>
      <p:pic>
        <p:nvPicPr>
          <p:cNvPr id="21" name="Picture 20" descr="http://www.genome.jp/Fig/drug_small/D00535.gif"/>
          <p:cNvPicPr/>
          <p:nvPr/>
        </p:nvPicPr>
        <p:blipFill>
          <a:blip r:embed="rId3"/>
          <a:srcRect b="20504"/>
          <a:stretch>
            <a:fillRect/>
          </a:stretch>
        </p:blipFill>
        <p:spPr bwMode="auto">
          <a:xfrm>
            <a:off x="7696200" y="3208440"/>
            <a:ext cx="998855" cy="511175"/>
          </a:xfrm>
          <a:prstGeom prst="rect">
            <a:avLst/>
          </a:prstGeom>
          <a:noFill/>
          <a:ln w="9525">
            <a:noFill/>
            <a:miter lim="800000"/>
            <a:headEnd/>
            <a:tailEnd/>
          </a:ln>
        </p:spPr>
      </p:pic>
      <p:pic>
        <p:nvPicPr>
          <p:cNvPr id="22" name="Picture 21" descr="http://www.genome.jp/Fig/compound_small/C00152.gif"/>
          <p:cNvPicPr/>
          <p:nvPr/>
        </p:nvPicPr>
        <p:blipFill>
          <a:blip r:embed="rId4"/>
          <a:srcRect b="27161"/>
          <a:stretch>
            <a:fillRect/>
          </a:stretch>
        </p:blipFill>
        <p:spPr bwMode="auto">
          <a:xfrm>
            <a:off x="7696200" y="4351440"/>
            <a:ext cx="964565" cy="499110"/>
          </a:xfrm>
          <a:prstGeom prst="rect">
            <a:avLst/>
          </a:prstGeom>
          <a:noFill/>
          <a:ln w="9525">
            <a:noFill/>
            <a:miter lim="800000"/>
            <a:headEnd/>
            <a:tailEnd/>
          </a:ln>
        </p:spPr>
      </p:pic>
      <p:pic>
        <p:nvPicPr>
          <p:cNvPr id="23" name="Picture 22" descr="http://www.genome.jp/Fig/compound_small/C01602.gif"/>
          <p:cNvPicPr/>
          <p:nvPr/>
        </p:nvPicPr>
        <p:blipFill rotWithShape="1">
          <a:blip r:embed="rId5"/>
          <a:srcRect b="27320"/>
          <a:stretch/>
        </p:blipFill>
        <p:spPr bwMode="auto">
          <a:xfrm>
            <a:off x="7772400" y="5113440"/>
            <a:ext cx="906780" cy="424235"/>
          </a:xfrm>
          <a:prstGeom prst="rect">
            <a:avLst/>
          </a:prstGeom>
          <a:noFill/>
          <a:ln w="9525">
            <a:noFill/>
            <a:miter lim="800000"/>
            <a:headEnd/>
            <a:tailEnd/>
          </a:ln>
        </p:spPr>
      </p:pic>
      <p:pic>
        <p:nvPicPr>
          <p:cNvPr id="24" name="Picture 23" descr="http://www.genome.jp/Fig/drug_small/D00144.gif"/>
          <p:cNvPicPr/>
          <p:nvPr/>
        </p:nvPicPr>
        <p:blipFill>
          <a:blip r:embed="rId6"/>
          <a:srcRect b="25212"/>
          <a:stretch>
            <a:fillRect/>
          </a:stretch>
        </p:blipFill>
        <p:spPr bwMode="auto">
          <a:xfrm>
            <a:off x="7832642" y="5671780"/>
            <a:ext cx="783166" cy="595385"/>
          </a:xfrm>
          <a:prstGeom prst="rect">
            <a:avLst/>
          </a:prstGeom>
          <a:noFill/>
          <a:ln w="9525">
            <a:noFill/>
            <a:miter lim="800000"/>
            <a:headEnd/>
            <a:tailEnd/>
          </a:ln>
        </p:spPr>
      </p:pic>
      <p:pic>
        <p:nvPicPr>
          <p:cNvPr id="25" name="Picture 24"/>
          <p:cNvPicPr>
            <a:picLocks noChangeAspect="1"/>
          </p:cNvPicPr>
          <p:nvPr/>
        </p:nvPicPr>
        <p:blipFill>
          <a:blip r:embed="rId7"/>
          <a:srcRect b="8679"/>
          <a:stretch>
            <a:fillRect/>
          </a:stretch>
        </p:blipFill>
        <p:spPr>
          <a:xfrm>
            <a:off x="152400" y="1981200"/>
            <a:ext cx="4191001" cy="4278312"/>
          </a:xfrm>
          <a:prstGeom prst="rect">
            <a:avLst/>
          </a:prstGeom>
        </p:spPr>
      </p:pic>
      <p:sp>
        <p:nvSpPr>
          <p:cNvPr id="26" name="Oval 25"/>
          <p:cNvSpPr/>
          <p:nvPr/>
        </p:nvSpPr>
        <p:spPr>
          <a:xfrm>
            <a:off x="3005882" y="2167040"/>
            <a:ext cx="1066800" cy="685800"/>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0019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172"/>
            <a:ext cx="8229600" cy="1143000"/>
          </a:xfrm>
        </p:spPr>
        <p:txBody>
          <a:bodyPr/>
          <a:lstStyle/>
          <a:p>
            <a:r>
              <a:rPr lang="en-US" sz="2600" dirty="0" smtClean="0"/>
              <a:t>Substrate specificity of SLC6 members</a:t>
            </a:r>
            <a:endParaRPr lang="en-US" sz="2600" dirty="0"/>
          </a:p>
        </p:txBody>
      </p:sp>
      <p:pic>
        <p:nvPicPr>
          <p:cNvPr id="7" name="Content Placeholder 6" descr="net_gat2-superposition.png"/>
          <p:cNvPicPr>
            <a:picLocks noGrp="1" noChangeAspect="1"/>
          </p:cNvPicPr>
          <p:nvPr>
            <p:ph idx="1"/>
          </p:nvPr>
        </p:nvPicPr>
        <p:blipFill>
          <a:blip r:embed="rId2"/>
          <a:srcRect l="16154" t="4615" r="10000"/>
          <a:stretch>
            <a:fillRect/>
          </a:stretch>
        </p:blipFill>
        <p:spPr>
          <a:xfrm>
            <a:off x="2971800" y="1447800"/>
            <a:ext cx="4031226" cy="5207000"/>
          </a:xfrm>
        </p:spPr>
      </p:pic>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
        <p:nvSpPr>
          <p:cNvPr id="9" name="TextBox 8"/>
          <p:cNvSpPr txBox="1"/>
          <p:nvPr/>
        </p:nvSpPr>
        <p:spPr>
          <a:xfrm>
            <a:off x="228600" y="1447800"/>
            <a:ext cx="2248933" cy="461665"/>
          </a:xfrm>
          <a:prstGeom prst="rect">
            <a:avLst/>
          </a:prstGeom>
          <a:noFill/>
        </p:spPr>
        <p:txBody>
          <a:bodyPr wrap="none" rtlCol="0">
            <a:spAutoFit/>
          </a:bodyPr>
          <a:lstStyle/>
          <a:p>
            <a:r>
              <a:rPr lang="en-US" dirty="0" smtClean="0">
                <a:solidFill>
                  <a:srgbClr val="6A9166"/>
                </a:solidFill>
              </a:rPr>
              <a:t>GAT-2 in green</a:t>
            </a:r>
            <a:endParaRPr lang="en-US" dirty="0">
              <a:solidFill>
                <a:srgbClr val="6A9166"/>
              </a:solidFill>
            </a:endParaRPr>
          </a:p>
        </p:txBody>
      </p:sp>
      <p:sp>
        <p:nvSpPr>
          <p:cNvPr id="10" name="TextBox 9"/>
          <p:cNvSpPr txBox="1"/>
          <p:nvPr/>
        </p:nvSpPr>
        <p:spPr>
          <a:xfrm>
            <a:off x="228600" y="1981200"/>
            <a:ext cx="1787118" cy="461665"/>
          </a:xfrm>
          <a:prstGeom prst="rect">
            <a:avLst/>
          </a:prstGeom>
          <a:noFill/>
        </p:spPr>
        <p:txBody>
          <a:bodyPr wrap="none" rtlCol="0">
            <a:spAutoFit/>
          </a:bodyPr>
          <a:lstStyle/>
          <a:p>
            <a:r>
              <a:rPr lang="en-US" dirty="0" smtClean="0">
                <a:solidFill>
                  <a:srgbClr val="4478AD"/>
                </a:solidFill>
              </a:rPr>
              <a:t>NET in blue</a:t>
            </a:r>
            <a:endParaRPr lang="en-US" dirty="0">
              <a:solidFill>
                <a:srgbClr val="4478AD"/>
              </a:solidFill>
            </a:endParaRPr>
          </a:p>
        </p:txBody>
      </p:sp>
    </p:spTree>
    <p:extLst>
      <p:ext uri="{BB962C8B-B14F-4D97-AF65-F5344CB8AC3E}">
        <p14:creationId xmlns:p14="http://schemas.microsoft.com/office/powerpoint/2010/main" val="24617547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368"/>
            <a:ext cx="8534400" cy="1143000"/>
          </a:xfrm>
        </p:spPr>
        <p:txBody>
          <a:bodyPr/>
          <a:lstStyle/>
          <a:p>
            <a:r>
              <a:rPr lang="en-US" sz="2600" dirty="0" smtClean="0"/>
              <a:t>Substrate specificity of SLC6 members</a:t>
            </a:r>
            <a:endParaRPr lang="en-US" sz="2600" dirty="0"/>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pic>
        <p:nvPicPr>
          <p:cNvPr id="5" name="Picture 4" descr="gat2_binding_site.png"/>
          <p:cNvPicPr>
            <a:picLocks noChangeAspect="1"/>
          </p:cNvPicPr>
          <p:nvPr/>
        </p:nvPicPr>
        <p:blipFill>
          <a:blip r:embed="rId2"/>
          <a:srcRect l="12222" r="7778" b="3333"/>
          <a:stretch>
            <a:fillRect/>
          </a:stretch>
        </p:blipFill>
        <p:spPr>
          <a:xfrm>
            <a:off x="914400" y="1644008"/>
            <a:ext cx="3276600" cy="3959225"/>
          </a:xfrm>
          <a:prstGeom prst="rect">
            <a:avLst/>
          </a:prstGeom>
        </p:spPr>
      </p:pic>
      <p:pic>
        <p:nvPicPr>
          <p:cNvPr id="8" name="Picture 7" descr="NET_binding_site.png"/>
          <p:cNvPicPr>
            <a:picLocks noChangeAspect="1"/>
          </p:cNvPicPr>
          <p:nvPr/>
        </p:nvPicPr>
        <p:blipFill>
          <a:blip r:embed="rId3"/>
          <a:srcRect r="16129"/>
          <a:stretch>
            <a:fillRect/>
          </a:stretch>
        </p:blipFill>
        <p:spPr>
          <a:xfrm>
            <a:off x="5257800" y="1811924"/>
            <a:ext cx="3323303" cy="3962400"/>
          </a:xfrm>
          <a:prstGeom prst="rect">
            <a:avLst/>
          </a:prstGeom>
        </p:spPr>
      </p:pic>
      <p:sp>
        <p:nvSpPr>
          <p:cNvPr id="9" name="TextBox 8"/>
          <p:cNvSpPr txBox="1"/>
          <p:nvPr/>
        </p:nvSpPr>
        <p:spPr>
          <a:xfrm>
            <a:off x="228600" y="1222584"/>
            <a:ext cx="967783" cy="461665"/>
          </a:xfrm>
          <a:prstGeom prst="rect">
            <a:avLst/>
          </a:prstGeom>
          <a:noFill/>
        </p:spPr>
        <p:txBody>
          <a:bodyPr wrap="none" rtlCol="0">
            <a:spAutoFit/>
          </a:bodyPr>
          <a:lstStyle/>
          <a:p>
            <a:r>
              <a:rPr lang="en-US" sz="2400" dirty="0" smtClean="0">
                <a:solidFill>
                  <a:srgbClr val="6A9166"/>
                </a:solidFill>
              </a:rPr>
              <a:t>GAT-2</a:t>
            </a:r>
            <a:endParaRPr lang="en-US" sz="2400" dirty="0">
              <a:solidFill>
                <a:srgbClr val="6A9166"/>
              </a:solidFill>
            </a:endParaRPr>
          </a:p>
        </p:txBody>
      </p:sp>
      <p:sp>
        <p:nvSpPr>
          <p:cNvPr id="10" name="TextBox 9"/>
          <p:cNvSpPr txBox="1"/>
          <p:nvPr/>
        </p:nvSpPr>
        <p:spPr>
          <a:xfrm>
            <a:off x="4876800" y="1258360"/>
            <a:ext cx="723275" cy="461665"/>
          </a:xfrm>
          <a:prstGeom prst="rect">
            <a:avLst/>
          </a:prstGeom>
          <a:noFill/>
        </p:spPr>
        <p:txBody>
          <a:bodyPr wrap="none" rtlCol="0">
            <a:spAutoFit/>
          </a:bodyPr>
          <a:lstStyle/>
          <a:p>
            <a:r>
              <a:rPr lang="en-US" sz="2400" dirty="0" smtClean="0">
                <a:solidFill>
                  <a:srgbClr val="4478AD"/>
                </a:solidFill>
              </a:rPr>
              <a:t>NET</a:t>
            </a:r>
            <a:endParaRPr lang="en-US" sz="2400" dirty="0">
              <a:solidFill>
                <a:srgbClr val="4478AD"/>
              </a:solidFill>
            </a:endParaRPr>
          </a:p>
        </p:txBody>
      </p:sp>
      <p:sp>
        <p:nvSpPr>
          <p:cNvPr id="13" name="TextBox 12"/>
          <p:cNvSpPr txBox="1"/>
          <p:nvPr/>
        </p:nvSpPr>
        <p:spPr>
          <a:xfrm>
            <a:off x="7848600" y="3423792"/>
            <a:ext cx="1066800" cy="369332"/>
          </a:xfrm>
          <a:prstGeom prst="rect">
            <a:avLst/>
          </a:prstGeom>
          <a:noFill/>
        </p:spPr>
        <p:txBody>
          <a:bodyPr wrap="square" rtlCol="0">
            <a:spAutoFit/>
          </a:bodyPr>
          <a:lstStyle/>
          <a:p>
            <a:r>
              <a:rPr lang="en-US" sz="1800" dirty="0" smtClean="0"/>
              <a:t>Phe72</a:t>
            </a:r>
            <a:endParaRPr lang="en-US" sz="1800" dirty="0"/>
          </a:p>
        </p:txBody>
      </p:sp>
      <p:sp>
        <p:nvSpPr>
          <p:cNvPr id="15" name="TextBox 14"/>
          <p:cNvSpPr txBox="1"/>
          <p:nvPr/>
        </p:nvSpPr>
        <p:spPr>
          <a:xfrm>
            <a:off x="838200" y="5638800"/>
            <a:ext cx="7010400" cy="923330"/>
          </a:xfrm>
          <a:prstGeom prst="rect">
            <a:avLst/>
          </a:prstGeom>
          <a:noFill/>
        </p:spPr>
        <p:txBody>
          <a:bodyPr wrap="square" rtlCol="0">
            <a:spAutoFit/>
          </a:bodyPr>
          <a:lstStyle/>
          <a:p>
            <a:r>
              <a:rPr lang="en-US" sz="1800" dirty="0" smtClean="0">
                <a:solidFill>
                  <a:srgbClr val="34406E"/>
                </a:solidFill>
              </a:rPr>
              <a:t>-NET binding site has more aromatic residues</a:t>
            </a:r>
          </a:p>
          <a:p>
            <a:r>
              <a:rPr lang="en-US" sz="1800" dirty="0" smtClean="0">
                <a:solidFill>
                  <a:srgbClr val="34406E"/>
                </a:solidFill>
              </a:rPr>
              <a:t>-NET binding site is shifted</a:t>
            </a:r>
          </a:p>
          <a:p>
            <a:r>
              <a:rPr lang="en-US" sz="1800" dirty="0" smtClean="0">
                <a:solidFill>
                  <a:srgbClr val="34406E"/>
                </a:solidFill>
              </a:rPr>
              <a:t>-Charged groups are located in different places  </a:t>
            </a:r>
            <a:endParaRPr lang="en-US" sz="1800" dirty="0">
              <a:solidFill>
                <a:srgbClr val="34406E"/>
              </a:solidFill>
            </a:endParaRPr>
          </a:p>
        </p:txBody>
      </p:sp>
      <p:pic>
        <p:nvPicPr>
          <p:cNvPr id="16" name="Picture 15"/>
          <p:cNvPicPr>
            <a:picLocks noChangeAspect="1"/>
          </p:cNvPicPr>
          <p:nvPr/>
        </p:nvPicPr>
        <p:blipFill>
          <a:blip r:embed="rId4"/>
          <a:srcRect b="22727"/>
          <a:stretch>
            <a:fillRect/>
          </a:stretch>
        </p:blipFill>
        <p:spPr>
          <a:xfrm>
            <a:off x="4724400" y="1639360"/>
            <a:ext cx="1147482" cy="609600"/>
          </a:xfrm>
          <a:prstGeom prst="rect">
            <a:avLst/>
          </a:prstGeom>
        </p:spPr>
      </p:pic>
      <p:pic>
        <p:nvPicPr>
          <p:cNvPr id="17" name="Picture 16"/>
          <p:cNvPicPr>
            <a:picLocks noChangeAspect="1"/>
          </p:cNvPicPr>
          <p:nvPr/>
        </p:nvPicPr>
        <p:blipFill>
          <a:blip r:embed="rId5"/>
          <a:srcRect b="20588"/>
          <a:stretch>
            <a:fillRect/>
          </a:stretch>
        </p:blipFill>
        <p:spPr>
          <a:xfrm>
            <a:off x="304800" y="1679784"/>
            <a:ext cx="1219200" cy="685801"/>
          </a:xfrm>
          <a:prstGeom prst="rect">
            <a:avLst/>
          </a:prstGeom>
        </p:spPr>
      </p:pic>
      <p:sp>
        <p:nvSpPr>
          <p:cNvPr id="18" name="TextBox 17"/>
          <p:cNvSpPr txBox="1"/>
          <p:nvPr/>
        </p:nvSpPr>
        <p:spPr>
          <a:xfrm>
            <a:off x="2743200" y="4185792"/>
            <a:ext cx="1371600" cy="369332"/>
          </a:xfrm>
          <a:prstGeom prst="rect">
            <a:avLst/>
          </a:prstGeom>
          <a:noFill/>
        </p:spPr>
        <p:txBody>
          <a:bodyPr wrap="square" rtlCol="0">
            <a:spAutoFit/>
          </a:bodyPr>
          <a:lstStyle/>
          <a:p>
            <a:r>
              <a:rPr lang="en-US" sz="1800" dirty="0" smtClean="0"/>
              <a:t>Leu276</a:t>
            </a:r>
            <a:endParaRPr lang="en-US" sz="1800" dirty="0"/>
          </a:p>
        </p:txBody>
      </p:sp>
      <p:sp>
        <p:nvSpPr>
          <p:cNvPr id="19" name="TextBox 18"/>
          <p:cNvSpPr txBox="1"/>
          <p:nvPr/>
        </p:nvSpPr>
        <p:spPr>
          <a:xfrm>
            <a:off x="7162800" y="4338192"/>
            <a:ext cx="1143000" cy="369332"/>
          </a:xfrm>
          <a:prstGeom prst="rect">
            <a:avLst/>
          </a:prstGeom>
          <a:noFill/>
        </p:spPr>
        <p:txBody>
          <a:bodyPr wrap="square" rtlCol="0">
            <a:spAutoFit/>
          </a:bodyPr>
          <a:lstStyle/>
          <a:p>
            <a:r>
              <a:rPr lang="en-US" sz="1800" dirty="0" smtClean="0"/>
              <a:t>Phe323</a:t>
            </a:r>
            <a:endParaRPr lang="en-US" sz="1800" dirty="0"/>
          </a:p>
        </p:txBody>
      </p:sp>
      <p:sp>
        <p:nvSpPr>
          <p:cNvPr id="20" name="TextBox 19"/>
          <p:cNvSpPr txBox="1"/>
          <p:nvPr/>
        </p:nvSpPr>
        <p:spPr>
          <a:xfrm>
            <a:off x="3657600" y="3271392"/>
            <a:ext cx="914400" cy="369332"/>
          </a:xfrm>
          <a:prstGeom prst="rect">
            <a:avLst/>
          </a:prstGeom>
          <a:noFill/>
        </p:spPr>
        <p:txBody>
          <a:bodyPr wrap="square" rtlCol="0">
            <a:spAutoFit/>
          </a:bodyPr>
          <a:lstStyle/>
          <a:p>
            <a:r>
              <a:rPr lang="en-US" sz="1800" dirty="0" smtClean="0"/>
              <a:t>Glu30</a:t>
            </a:r>
            <a:endParaRPr lang="en-US" sz="1800" dirty="0"/>
          </a:p>
        </p:txBody>
      </p:sp>
      <p:sp>
        <p:nvSpPr>
          <p:cNvPr id="21" name="TextBox 20"/>
          <p:cNvSpPr txBox="1"/>
          <p:nvPr/>
        </p:nvSpPr>
        <p:spPr>
          <a:xfrm>
            <a:off x="2514600" y="1442592"/>
            <a:ext cx="914400" cy="369332"/>
          </a:xfrm>
          <a:prstGeom prst="rect">
            <a:avLst/>
          </a:prstGeom>
          <a:noFill/>
        </p:spPr>
        <p:txBody>
          <a:bodyPr wrap="square" rtlCol="0">
            <a:spAutoFit/>
          </a:bodyPr>
          <a:lstStyle/>
          <a:p>
            <a:r>
              <a:rPr lang="en-US" sz="1800" dirty="0" smtClean="0"/>
              <a:t>Gly33</a:t>
            </a:r>
            <a:endParaRPr lang="en-US" sz="1800" dirty="0"/>
          </a:p>
        </p:txBody>
      </p:sp>
      <p:sp>
        <p:nvSpPr>
          <p:cNvPr id="22" name="TextBox 21"/>
          <p:cNvSpPr txBox="1"/>
          <p:nvPr/>
        </p:nvSpPr>
        <p:spPr>
          <a:xfrm>
            <a:off x="6858000" y="1442592"/>
            <a:ext cx="914400" cy="369332"/>
          </a:xfrm>
          <a:prstGeom prst="rect">
            <a:avLst/>
          </a:prstGeom>
          <a:noFill/>
        </p:spPr>
        <p:txBody>
          <a:bodyPr wrap="square" rtlCol="0">
            <a:spAutoFit/>
          </a:bodyPr>
          <a:lstStyle/>
          <a:p>
            <a:r>
              <a:rPr lang="en-US" sz="1800" dirty="0" smtClean="0"/>
              <a:t>Asp75</a:t>
            </a:r>
            <a:endParaRPr lang="en-US" sz="1800" dirty="0"/>
          </a:p>
        </p:txBody>
      </p:sp>
    </p:spTree>
    <p:extLst>
      <p:ext uri="{BB962C8B-B14F-4D97-AF65-F5344CB8AC3E}">
        <p14:creationId xmlns:p14="http://schemas.microsoft.com/office/powerpoint/2010/main" val="23183058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1" y="505873"/>
            <a:ext cx="8458200" cy="1143000"/>
          </a:xfrm>
        </p:spPr>
        <p:txBody>
          <a:bodyPr/>
          <a:lstStyle/>
          <a:p>
            <a:r>
              <a:rPr lang="en-US" sz="2600" dirty="0"/>
              <a:t>L-type amino acid transporter 1 (LAT1; SLC7A5)</a:t>
            </a:r>
          </a:p>
        </p:txBody>
      </p:sp>
      <p:pic>
        <p:nvPicPr>
          <p:cNvPr id="5" name="Picture 4"/>
          <p:cNvPicPr>
            <a:picLocks noChangeAspect="1"/>
          </p:cNvPicPr>
          <p:nvPr/>
        </p:nvPicPr>
        <p:blipFill>
          <a:blip r:embed="rId2"/>
          <a:stretch>
            <a:fillRect/>
          </a:stretch>
        </p:blipFill>
        <p:spPr>
          <a:xfrm>
            <a:off x="152400" y="1526680"/>
            <a:ext cx="4426748" cy="4800600"/>
          </a:xfrm>
          <a:prstGeom prst="rect">
            <a:avLst/>
          </a:prstGeom>
        </p:spPr>
      </p:pic>
      <p:graphicFrame>
        <p:nvGraphicFramePr>
          <p:cNvPr id="7" name="Content Placeholder 7"/>
          <p:cNvGraphicFramePr>
            <a:graphicFrameLocks/>
          </p:cNvGraphicFramePr>
          <p:nvPr>
            <p:extLst>
              <p:ext uri="{D42A27DB-BD31-4B8C-83A1-F6EECF244321}">
                <p14:modId xmlns:p14="http://schemas.microsoft.com/office/powerpoint/2010/main" val="423029559"/>
              </p:ext>
            </p:extLst>
          </p:nvPr>
        </p:nvGraphicFramePr>
        <p:xfrm>
          <a:off x="4800600" y="1450480"/>
          <a:ext cx="4191000" cy="4876085"/>
        </p:xfrm>
        <a:graphic>
          <a:graphicData uri="http://schemas.openxmlformats.org/drawingml/2006/table">
            <a:tbl>
              <a:tblPr firstRow="1" bandRow="1">
                <a:tableStyleId>{7E9639D4-E3E2-4D34-9284-5A2195B3D0D7}</a:tableStyleId>
              </a:tblPr>
              <a:tblGrid>
                <a:gridCol w="1397000"/>
                <a:gridCol w="1397000"/>
                <a:gridCol w="1397000"/>
              </a:tblGrid>
              <a:tr h="456452">
                <a:tc>
                  <a:txBody>
                    <a:bodyPr/>
                    <a:lstStyle/>
                    <a:p>
                      <a:pPr marL="0" marR="0" algn="ctr">
                        <a:spcBef>
                          <a:spcPts val="0"/>
                        </a:spcBef>
                        <a:spcAft>
                          <a:spcPts val="0"/>
                        </a:spcAft>
                      </a:pPr>
                      <a:r>
                        <a:rPr lang="en-US" sz="1600" b="1" dirty="0">
                          <a:effectLst/>
                          <a:latin typeface="Arial"/>
                          <a:ea typeface="Cambria"/>
                          <a:cs typeface="Times New Roman"/>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Structure</a:t>
                      </a:r>
                      <a:endParaRPr lang="en-US" sz="1600" dirty="0">
                        <a:effectLst/>
                        <a:latin typeface="Cambria"/>
                        <a:ea typeface="Cambria"/>
                        <a:cs typeface="Times New Roman"/>
                      </a:endParaRPr>
                    </a:p>
                  </a:txBody>
                  <a:tcPr marL="0" marR="0" marT="0" marB="0" anchor="ctr"/>
                </a:tc>
              </a:tr>
              <a:tr h="719398">
                <a:tc>
                  <a:txBody>
                    <a:bodyPr/>
                    <a:lstStyle/>
                    <a:p>
                      <a:pPr marL="0" marR="0" algn="ctr">
                        <a:spcBef>
                          <a:spcPts val="10"/>
                        </a:spcBef>
                        <a:spcAft>
                          <a:spcPts val="10"/>
                        </a:spcAft>
                      </a:pPr>
                      <a:r>
                        <a:rPr lang="en-US" sz="1400" dirty="0" err="1">
                          <a:solidFill>
                            <a:srgbClr val="373737"/>
                          </a:solidFill>
                          <a:effectLst/>
                          <a:latin typeface="Arial"/>
                          <a:ea typeface="Cambria"/>
                          <a:cs typeface="Times New Roman"/>
                        </a:rPr>
                        <a:t>Oxitriptan</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10"/>
                        </a:spcBef>
                        <a:spcAft>
                          <a:spcPts val="10"/>
                        </a:spcAft>
                      </a:pPr>
                      <a:r>
                        <a:rPr lang="en-US" sz="1400" dirty="0">
                          <a:solidFill>
                            <a:srgbClr val="373737"/>
                          </a:solidFill>
                          <a:effectLst/>
                          <a:latin typeface="Arial"/>
                          <a:ea typeface="Cambria"/>
                          <a:cs typeface="Times New Roman"/>
                        </a:rPr>
                        <a:t>Antidepressant; </a:t>
                      </a:r>
                      <a:r>
                        <a:rPr lang="en-US" sz="1400" dirty="0" smtClean="0">
                          <a:solidFill>
                            <a:srgbClr val="373737"/>
                          </a:solidFill>
                          <a:effectLst/>
                          <a:latin typeface="Arial"/>
                          <a:ea typeface="Cambria"/>
                          <a:cs typeface="Times New Roman"/>
                        </a:rPr>
                        <a:t>antiepileptic</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r h="1007306">
                <a:tc>
                  <a:txBody>
                    <a:bodyPr/>
                    <a:lstStyle/>
                    <a:p>
                      <a:pPr marL="0" marR="0" algn="ctr">
                        <a:spcBef>
                          <a:spcPts val="10"/>
                        </a:spcBef>
                        <a:spcAft>
                          <a:spcPts val="10"/>
                        </a:spcAft>
                      </a:pPr>
                      <a:r>
                        <a:rPr lang="en-US" sz="1400" dirty="0" err="1">
                          <a:solidFill>
                            <a:srgbClr val="373737"/>
                          </a:solidFill>
                          <a:effectLst/>
                          <a:latin typeface="Arial"/>
                          <a:ea typeface="Cambria"/>
                          <a:cs typeface="Times New Roman"/>
                        </a:rPr>
                        <a:t>Mebendazole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10"/>
                        </a:spcBef>
                        <a:spcAft>
                          <a:spcPts val="10"/>
                        </a:spcAft>
                      </a:pPr>
                      <a:r>
                        <a:rPr lang="en-US" sz="1400" dirty="0">
                          <a:solidFill>
                            <a:srgbClr val="373737"/>
                          </a:solidFill>
                          <a:effectLst/>
                          <a:latin typeface="Arial"/>
                          <a:ea typeface="Cambria"/>
                          <a:cs typeface="Times New Roman"/>
                        </a:rPr>
                        <a:t>Anti-worm </a:t>
                      </a:r>
                      <a:r>
                        <a:rPr lang="en-US" sz="1400" dirty="0" smtClean="0">
                          <a:solidFill>
                            <a:srgbClr val="373737"/>
                          </a:solidFill>
                          <a:effectLst/>
                          <a:latin typeface="Arial"/>
                          <a:ea typeface="Cambria"/>
                          <a:cs typeface="Times New Roman"/>
                        </a:rPr>
                        <a:t>medication</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r h="805845">
                <a:tc>
                  <a:txBody>
                    <a:bodyPr/>
                    <a:lstStyle/>
                    <a:p>
                      <a:pPr marL="0" marR="0" algn="ctr">
                        <a:spcBef>
                          <a:spcPts val="0"/>
                        </a:spcBef>
                        <a:spcAft>
                          <a:spcPts val="0"/>
                        </a:spcAft>
                      </a:pPr>
                      <a:r>
                        <a:rPr lang="en-US" sz="1400" dirty="0" err="1">
                          <a:solidFill>
                            <a:srgbClr val="373737"/>
                          </a:solidFill>
                          <a:effectLst/>
                          <a:latin typeface="Arial"/>
                          <a:ea typeface="Cambria"/>
                          <a:cs typeface="Times New Roman"/>
                        </a:rPr>
                        <a:t>Methoxamine</a:t>
                      </a:r>
                      <a:r>
                        <a:rPr lang="en-US" sz="1400" dirty="0">
                          <a:solidFill>
                            <a:srgbClr val="373737"/>
                          </a:solidFill>
                          <a:effectLst/>
                          <a:latin typeface="Arial"/>
                          <a:ea typeface="Cambria"/>
                          <a:cs typeface="Times New Roman"/>
                        </a:rPr>
                        <a:t> hydrochloride; </a:t>
                      </a:r>
                      <a:r>
                        <a:rPr lang="en-US" sz="1400" dirty="0" err="1">
                          <a:solidFill>
                            <a:srgbClr val="373737"/>
                          </a:solidFill>
                          <a:effectLst/>
                          <a:latin typeface="Arial"/>
                          <a:ea typeface="Cambria"/>
                          <a:cs typeface="Times New Roman"/>
                        </a:rPr>
                        <a:t>Vasoxyl</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smtClean="0">
                          <a:solidFill>
                            <a:srgbClr val="373737"/>
                          </a:solidFill>
                          <a:effectLst/>
                          <a:latin typeface="Arial"/>
                          <a:ea typeface="Cambria"/>
                          <a:cs typeface="Times New Roman"/>
                        </a:rPr>
                        <a:t>Vasoconstrictor</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r h="1131014">
                <a:tc>
                  <a:txBody>
                    <a:bodyPr/>
                    <a:lstStyle/>
                    <a:p>
                      <a:pPr marL="0" marR="0" algn="ctr">
                        <a:spcBef>
                          <a:spcPts val="10"/>
                        </a:spcBef>
                        <a:spcAft>
                          <a:spcPts val="10"/>
                        </a:spcAft>
                      </a:pPr>
                      <a:r>
                        <a:rPr lang="en-US" sz="1400" dirty="0" err="1">
                          <a:solidFill>
                            <a:srgbClr val="373737"/>
                          </a:solidFill>
                          <a:effectLst/>
                          <a:latin typeface="Arial"/>
                          <a:ea typeface="Cambria"/>
                          <a:cs typeface="Times New Roman"/>
                        </a:rPr>
                        <a:t>Forodesine</a:t>
                      </a:r>
                      <a:r>
                        <a:rPr lang="en-US" sz="1400" dirty="0">
                          <a:solidFill>
                            <a:srgbClr val="373737"/>
                          </a:solidFill>
                          <a:effectLst/>
                          <a:latin typeface="Arial"/>
                          <a:ea typeface="Cambria"/>
                          <a:cs typeface="Times New Roman"/>
                        </a:rPr>
                        <a:t> hydrochloride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10"/>
                        </a:spcBef>
                        <a:spcAft>
                          <a:spcPts val="10"/>
                        </a:spcAft>
                      </a:pPr>
                      <a:r>
                        <a:rPr lang="en-US" sz="1400" dirty="0">
                          <a:solidFill>
                            <a:srgbClr val="373737"/>
                          </a:solidFill>
                          <a:effectLst/>
                          <a:latin typeface="Arial"/>
                          <a:ea typeface="Cambria"/>
                          <a:cs typeface="Times New Roman"/>
                        </a:rPr>
                        <a:t>Acute lymphoblastic</a:t>
                      </a:r>
                      <a:endParaRPr lang="en-US" sz="1400" dirty="0">
                        <a:solidFill>
                          <a:srgbClr val="373737"/>
                        </a:solidFill>
                        <a:effectLst/>
                        <a:latin typeface="Cambria"/>
                        <a:ea typeface="Cambria"/>
                        <a:cs typeface="Times New Roman"/>
                      </a:endParaRPr>
                    </a:p>
                    <a:p>
                      <a:pPr marL="0" marR="0" algn="ctr">
                        <a:spcBef>
                          <a:spcPts val="10"/>
                        </a:spcBef>
                        <a:spcAft>
                          <a:spcPts val="10"/>
                        </a:spcAft>
                      </a:pPr>
                      <a:r>
                        <a:rPr lang="en-US" sz="1400" dirty="0">
                          <a:solidFill>
                            <a:srgbClr val="373737"/>
                          </a:solidFill>
                          <a:effectLst/>
                          <a:latin typeface="Arial"/>
                          <a:ea typeface="Cambria"/>
                          <a:cs typeface="Times New Roman"/>
                        </a:rPr>
                        <a:t>leukemia (ALL) and cutaneous T-Cell lymphoma (CTCL</a:t>
                      </a:r>
                      <a:r>
                        <a:rPr lang="en-US" sz="1400" dirty="0" smtClean="0">
                          <a:solidFill>
                            <a:srgbClr val="373737"/>
                          </a:solidFill>
                          <a:effectLst/>
                          <a:latin typeface="Arial"/>
                          <a:ea typeface="Cambria"/>
                          <a:cs typeface="Times New Roman"/>
                        </a:rPr>
                        <a: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r h="604384">
                <a:tc>
                  <a:txBody>
                    <a:bodyPr/>
                    <a:lstStyle/>
                    <a:p>
                      <a:pPr marL="0" marR="0" algn="ctr">
                        <a:spcBef>
                          <a:spcPts val="10"/>
                        </a:spcBef>
                        <a:spcAft>
                          <a:spcPts val="10"/>
                        </a:spcAft>
                      </a:pPr>
                      <a:r>
                        <a:rPr lang="en-US" sz="1400" dirty="0" err="1" smtClean="0">
                          <a:solidFill>
                            <a:srgbClr val="373737"/>
                          </a:solidFill>
                          <a:effectLst/>
                          <a:latin typeface="Arial"/>
                          <a:ea typeface="Cambria"/>
                          <a:cs typeface="Times New Roman"/>
                        </a:rPr>
                        <a:t>Bromotiren</a:t>
                      </a:r>
                      <a:r>
                        <a:rPr lang="en-US" sz="1400" dirty="0" smtClean="0">
                          <a:solidFill>
                            <a:srgbClr val="373737"/>
                          </a:solidFill>
                          <a:effectLst/>
                          <a:latin typeface="Arial"/>
                          <a:ea typeface="Cambria"/>
                          <a:cs typeface="Times New Roman"/>
                        </a:rPr>
                        <a:t> </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10"/>
                        </a:spcBef>
                        <a:spcAft>
                          <a:spcPts val="10"/>
                        </a:spcAft>
                      </a:pPr>
                      <a:r>
                        <a:rPr lang="en-US" sz="1400" dirty="0" err="1" smtClean="0">
                          <a:solidFill>
                            <a:srgbClr val="373737"/>
                          </a:solidFill>
                          <a:effectLst/>
                          <a:latin typeface="Arial"/>
                          <a:ea typeface="Cambria"/>
                          <a:cs typeface="Times New Roman"/>
                        </a:rPr>
                        <a:t>Antithyroid</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bl>
          </a:graphicData>
        </a:graphic>
      </p:graphicFrame>
      <p:pic>
        <p:nvPicPr>
          <p:cNvPr id="8" name="Picture 7"/>
          <p:cNvPicPr/>
          <p:nvPr/>
        </p:nvPicPr>
        <p:blipFill>
          <a:blip r:embed="rId3"/>
          <a:srcRect b="20696"/>
          <a:stretch>
            <a:fillRect/>
          </a:stretch>
        </p:blipFill>
        <p:spPr bwMode="auto">
          <a:xfrm>
            <a:off x="8001000" y="1987882"/>
            <a:ext cx="720293" cy="584451"/>
          </a:xfrm>
          <a:prstGeom prst="rect">
            <a:avLst/>
          </a:prstGeom>
          <a:noFill/>
          <a:ln w="9525">
            <a:noFill/>
            <a:miter lim="800000"/>
            <a:headEnd/>
            <a:tailEnd/>
          </a:ln>
        </p:spPr>
      </p:pic>
      <p:pic>
        <p:nvPicPr>
          <p:cNvPr id="10" name="Picture 9"/>
          <p:cNvPicPr/>
          <p:nvPr/>
        </p:nvPicPr>
        <p:blipFill>
          <a:blip r:embed="rId4"/>
          <a:srcRect b="14713"/>
          <a:stretch>
            <a:fillRect/>
          </a:stretch>
        </p:blipFill>
        <p:spPr bwMode="auto">
          <a:xfrm>
            <a:off x="7696200" y="3660280"/>
            <a:ext cx="1295400" cy="762000"/>
          </a:xfrm>
          <a:prstGeom prst="rect">
            <a:avLst/>
          </a:prstGeom>
          <a:noFill/>
          <a:ln w="9525">
            <a:noFill/>
            <a:miter lim="800000"/>
            <a:headEnd/>
            <a:tailEnd/>
          </a:ln>
        </p:spPr>
      </p:pic>
      <p:pic>
        <p:nvPicPr>
          <p:cNvPr id="11" name="Picture 10"/>
          <p:cNvPicPr/>
          <p:nvPr/>
        </p:nvPicPr>
        <p:blipFill rotWithShape="1">
          <a:blip r:embed="rId5"/>
          <a:srcRect l="1" r="21130" b="22260"/>
          <a:stretch/>
        </p:blipFill>
        <p:spPr bwMode="auto">
          <a:xfrm>
            <a:off x="7696200" y="4811943"/>
            <a:ext cx="1263848" cy="575855"/>
          </a:xfrm>
          <a:prstGeom prst="rect">
            <a:avLst/>
          </a:prstGeom>
          <a:noFill/>
          <a:ln w="9525">
            <a:noFill/>
            <a:miter lim="800000"/>
            <a:headEnd/>
            <a:tailEnd/>
          </a:ln>
        </p:spPr>
      </p:pic>
      <p:pic>
        <p:nvPicPr>
          <p:cNvPr id="12" name="Picture 11"/>
          <p:cNvPicPr/>
          <p:nvPr/>
        </p:nvPicPr>
        <p:blipFill>
          <a:blip r:embed="rId6"/>
          <a:srcRect b="15584"/>
          <a:stretch>
            <a:fillRect/>
          </a:stretch>
        </p:blipFill>
        <p:spPr bwMode="auto">
          <a:xfrm>
            <a:off x="7988301" y="5753706"/>
            <a:ext cx="914400" cy="549910"/>
          </a:xfrm>
          <a:prstGeom prst="rect">
            <a:avLst/>
          </a:prstGeom>
          <a:noFill/>
          <a:ln w="9525">
            <a:noFill/>
            <a:miter lim="800000"/>
            <a:headEnd/>
            <a:tailEnd/>
          </a:ln>
        </p:spPr>
      </p:pic>
      <p:pic>
        <p:nvPicPr>
          <p:cNvPr id="6" name="Picture 5"/>
          <p:cNvPicPr>
            <a:picLocks noChangeAspect="1"/>
          </p:cNvPicPr>
          <p:nvPr/>
        </p:nvPicPr>
        <p:blipFill rotWithShape="1">
          <a:blip r:embed="rId7"/>
          <a:srcRect b="19142"/>
          <a:stretch/>
        </p:blipFill>
        <p:spPr>
          <a:xfrm>
            <a:off x="7466689" y="2853409"/>
            <a:ext cx="1451788" cy="570168"/>
          </a:xfrm>
          <a:prstGeom prst="rect">
            <a:avLst/>
          </a:prstGeom>
        </p:spPr>
      </p:pic>
    </p:spTree>
    <p:extLst>
      <p:ext uri="{BB962C8B-B14F-4D97-AF65-F5344CB8AC3E}">
        <p14:creationId xmlns:p14="http://schemas.microsoft.com/office/powerpoint/2010/main" val="37205785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350296"/>
            <a:ext cx="8229600" cy="1143000"/>
          </a:xfrm>
        </p:spPr>
        <p:txBody>
          <a:bodyPr/>
          <a:lstStyle/>
          <a:p>
            <a:pPr eaLnBrk="1" hangingPunct="1"/>
            <a:r>
              <a:rPr lang="en-US" sz="2600" dirty="0" smtClean="0"/>
              <a:t>The Solute Carrier (SLC) superfamily</a:t>
            </a:r>
          </a:p>
        </p:txBody>
      </p:sp>
      <p:sp>
        <p:nvSpPr>
          <p:cNvPr id="21507" name="Rectangle 3"/>
          <p:cNvSpPr>
            <a:spLocks noGrp="1" noChangeArrowheads="1"/>
          </p:cNvSpPr>
          <p:nvPr>
            <p:ph idx="1"/>
          </p:nvPr>
        </p:nvSpPr>
        <p:spPr>
          <a:xfrm>
            <a:off x="-17974" y="1444625"/>
            <a:ext cx="5848583" cy="3134201"/>
          </a:xfrm>
        </p:spPr>
        <p:txBody>
          <a:bodyPr/>
          <a:lstStyle/>
          <a:p>
            <a:pPr eaLnBrk="1" hangingPunct="1"/>
            <a:r>
              <a:rPr lang="en-US" sz="1800" dirty="0" smtClean="0">
                <a:solidFill>
                  <a:schemeClr val="tx1">
                    <a:lumMod val="75000"/>
                    <a:lumOff val="25000"/>
                  </a:schemeClr>
                </a:solidFill>
              </a:rPr>
              <a:t>Includes ~400 proteins from 51 families</a:t>
            </a:r>
          </a:p>
          <a:p>
            <a:pPr lvl="0" eaLnBrk="1" hangingPunct="1"/>
            <a:r>
              <a:rPr lang="en-US" sz="1800" dirty="0">
                <a:solidFill>
                  <a:schemeClr val="tx1">
                    <a:lumMod val="75000"/>
                    <a:lumOff val="25000"/>
                  </a:schemeClr>
                </a:solidFill>
              </a:rPr>
              <a:t>P</a:t>
            </a:r>
            <a:r>
              <a:rPr lang="en-US" sz="1800" dirty="0" smtClean="0">
                <a:solidFill>
                  <a:schemeClr val="tx1">
                    <a:lumMod val="75000"/>
                    <a:lumOff val="25000"/>
                  </a:schemeClr>
                </a:solidFill>
              </a:rPr>
              <a:t>redicted to have 10</a:t>
            </a:r>
            <a:r>
              <a:rPr lang="en-US" sz="1800" dirty="0">
                <a:solidFill>
                  <a:schemeClr val="tx1">
                    <a:lumMod val="75000"/>
                    <a:lumOff val="25000"/>
                  </a:schemeClr>
                </a:solidFill>
              </a:rPr>
              <a:t>-14 membrane </a:t>
            </a:r>
            <a:r>
              <a:rPr lang="en-US" sz="1800" dirty="0" smtClean="0">
                <a:solidFill>
                  <a:schemeClr val="tx1">
                    <a:lumMod val="75000"/>
                    <a:lumOff val="25000"/>
                  </a:schemeClr>
                </a:solidFill>
              </a:rPr>
              <a:t>helices</a:t>
            </a:r>
          </a:p>
          <a:p>
            <a:pPr eaLnBrk="1" hangingPunct="1"/>
            <a:r>
              <a:rPr lang="en-US" sz="1800" dirty="0" smtClean="0">
                <a:solidFill>
                  <a:schemeClr val="tx1">
                    <a:lumMod val="75000"/>
                    <a:lumOff val="25000"/>
                  </a:schemeClr>
                </a:solidFill>
              </a:rPr>
              <a:t>Members within SLC families share ≥20% identity</a:t>
            </a:r>
          </a:p>
          <a:p>
            <a:pPr lvl="0" eaLnBrk="1" hangingPunct="1"/>
            <a:r>
              <a:rPr lang="en-US" sz="1800" dirty="0" smtClean="0">
                <a:solidFill>
                  <a:schemeClr val="tx1">
                    <a:lumMod val="75000"/>
                    <a:lumOff val="25000"/>
                  </a:schemeClr>
                </a:solidFill>
              </a:rPr>
              <a:t>There is only one structure of human SLC (</a:t>
            </a:r>
            <a:r>
              <a:rPr lang="en-US" sz="1800" dirty="0" err="1" smtClean="0">
                <a:solidFill>
                  <a:schemeClr val="tx1">
                    <a:lumMod val="75000"/>
                    <a:lumOff val="25000"/>
                  </a:schemeClr>
                </a:solidFill>
              </a:rPr>
              <a:t>RhCG</a:t>
            </a:r>
            <a:r>
              <a:rPr lang="en-US" sz="1800" dirty="0" smtClean="0">
                <a:solidFill>
                  <a:schemeClr val="tx1">
                    <a:lumMod val="75000"/>
                    <a:lumOff val="25000"/>
                  </a:schemeClr>
                </a:solidFill>
              </a:rPr>
              <a:t>, SLC42A3)</a:t>
            </a:r>
          </a:p>
          <a:p>
            <a:pPr lvl="0" eaLnBrk="1" hangingPunct="1"/>
            <a:r>
              <a:rPr lang="en-US" sz="1800" dirty="0">
                <a:solidFill>
                  <a:schemeClr val="tx1">
                    <a:lumMod val="75000"/>
                    <a:lumOff val="25000"/>
                  </a:schemeClr>
                </a:solidFill>
              </a:rPr>
              <a:t>S</a:t>
            </a:r>
            <a:r>
              <a:rPr lang="en-US" sz="1800" dirty="0" smtClean="0">
                <a:solidFill>
                  <a:schemeClr val="tx1">
                    <a:lumMod val="75000"/>
                    <a:lumOff val="25000"/>
                  </a:schemeClr>
                </a:solidFill>
              </a:rPr>
              <a:t>tructure have different </a:t>
            </a:r>
            <a:r>
              <a:rPr lang="en-US" sz="1800" dirty="0">
                <a:solidFill>
                  <a:schemeClr val="tx1">
                    <a:lumMod val="75000"/>
                    <a:lumOff val="25000"/>
                  </a:schemeClr>
                </a:solidFill>
              </a:rPr>
              <a:t>folds (e.g., Major Facilitator </a:t>
            </a:r>
            <a:r>
              <a:rPr lang="en-US" sz="1800" dirty="0" smtClean="0">
                <a:solidFill>
                  <a:schemeClr val="tx1">
                    <a:lumMod val="75000"/>
                    <a:lumOff val="25000"/>
                  </a:schemeClr>
                </a:solidFill>
              </a:rPr>
              <a:t>Superfamily (MFS) </a:t>
            </a:r>
            <a:r>
              <a:rPr lang="en-US" sz="1800" dirty="0">
                <a:solidFill>
                  <a:schemeClr val="tx1">
                    <a:lumMod val="75000"/>
                    <a:lumOff val="25000"/>
                  </a:schemeClr>
                </a:solidFill>
              </a:rPr>
              <a:t>and </a:t>
            </a:r>
            <a:r>
              <a:rPr lang="en-US" sz="1800" dirty="0" err="1" smtClean="0">
                <a:solidFill>
                  <a:schemeClr val="tx1">
                    <a:lumMod val="75000"/>
                    <a:lumOff val="25000"/>
                  </a:schemeClr>
                </a:solidFill>
              </a:rPr>
              <a:t>LeuT</a:t>
            </a:r>
            <a:r>
              <a:rPr lang="en-US" sz="1800" dirty="0" smtClean="0">
                <a:solidFill>
                  <a:schemeClr val="tx1">
                    <a:lumMod val="75000"/>
                    <a:lumOff val="25000"/>
                  </a:schemeClr>
                </a:solidFill>
              </a:rPr>
              <a:t>-</a:t>
            </a:r>
            <a:r>
              <a:rPr lang="en-US" sz="1800" dirty="0">
                <a:solidFill>
                  <a:schemeClr val="tx1">
                    <a:lumMod val="75000"/>
                    <a:lumOff val="25000"/>
                  </a:schemeClr>
                </a:solidFill>
              </a:rPr>
              <a:t>like folds</a:t>
            </a:r>
            <a:r>
              <a:rPr lang="en-US" sz="1800" dirty="0" smtClean="0">
                <a:solidFill>
                  <a:schemeClr val="tx1">
                    <a:lumMod val="75000"/>
                    <a:lumOff val="25000"/>
                  </a:schemeClr>
                </a:solidFill>
              </a:rPr>
              <a:t>).</a:t>
            </a:r>
            <a:endParaRPr lang="en-US" sz="1800" dirty="0">
              <a:solidFill>
                <a:schemeClr val="tx1">
                  <a:lumMod val="75000"/>
                  <a:lumOff val="25000"/>
                </a:schemeClr>
              </a:solidFill>
            </a:endParaRPr>
          </a:p>
          <a:p>
            <a:pPr lvl="0" eaLnBrk="1" hangingPunct="1"/>
            <a:endParaRPr lang="en-US" sz="1800" dirty="0">
              <a:solidFill>
                <a:schemeClr val="tx1">
                  <a:lumMod val="75000"/>
                  <a:lumOff val="25000"/>
                </a:schemeClr>
              </a:solidFill>
            </a:endParaRPr>
          </a:p>
          <a:p>
            <a:pPr lvl="0" eaLnBrk="1" hangingPunct="1"/>
            <a:endParaRPr lang="en-US" sz="1800" dirty="0" smtClean="0"/>
          </a:p>
          <a:p>
            <a:pPr eaLnBrk="1" hangingPunct="1"/>
            <a:endParaRPr lang="en-US" sz="1800" dirty="0"/>
          </a:p>
          <a:p>
            <a:pPr eaLnBrk="1" hangingPunct="1"/>
            <a:endParaRPr lang="en-US" sz="1800" dirty="0" smtClean="0"/>
          </a:p>
        </p:txBody>
      </p:sp>
      <p:pic>
        <p:nvPicPr>
          <p:cNvPr id="21508" name="Picture 4" descr="s00424-003-1192-yfhc1.jpg"/>
          <p:cNvPicPr>
            <a:picLocks noChangeAspect="1"/>
          </p:cNvPicPr>
          <p:nvPr/>
        </p:nvPicPr>
        <p:blipFill>
          <a:blip r:embed="rId3"/>
          <a:srcRect/>
          <a:stretch>
            <a:fillRect/>
          </a:stretch>
        </p:blipFill>
        <p:spPr bwMode="auto">
          <a:xfrm>
            <a:off x="5776951" y="1298052"/>
            <a:ext cx="3295505" cy="3280774"/>
          </a:xfrm>
          <a:prstGeom prst="rect">
            <a:avLst/>
          </a:prstGeom>
          <a:noFill/>
          <a:ln w="9525">
            <a:noFill/>
            <a:miter lim="800000"/>
            <a:headEnd/>
            <a:tailEnd/>
          </a:ln>
        </p:spPr>
      </p:pic>
      <p:sp>
        <p:nvSpPr>
          <p:cNvPr id="21509" name="Text Box 2"/>
          <p:cNvSpPr txBox="1">
            <a:spLocks noChangeArrowheads="1"/>
          </p:cNvSpPr>
          <p:nvPr/>
        </p:nvSpPr>
        <p:spPr bwMode="auto">
          <a:xfrm>
            <a:off x="5550500" y="4610378"/>
            <a:ext cx="3932678"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a:solidFill>
                  <a:srgbClr val="373737"/>
                </a:solidFill>
                <a:latin typeface="Helvetica" pitchFamily="-65" charset="0"/>
                <a:ea typeface="Helvetica" pitchFamily="-65" charset="0"/>
                <a:cs typeface="Helvetica" pitchFamily="-65" charset="0"/>
              </a:rPr>
              <a:t>Bruford </a:t>
            </a:r>
            <a:r>
              <a:rPr lang="en-US" sz="1200" i="1" dirty="0">
                <a:solidFill>
                  <a:srgbClr val="373737"/>
                </a:solidFill>
                <a:latin typeface="Helvetica" pitchFamily="-65" charset="0"/>
                <a:ea typeface="Helvetica" pitchFamily="-65" charset="0"/>
                <a:cs typeface="Helvetica" pitchFamily="-65" charset="0"/>
              </a:rPr>
              <a:t>et al</a:t>
            </a:r>
            <a:r>
              <a:rPr lang="en-US" sz="1200" dirty="0">
                <a:solidFill>
                  <a:srgbClr val="373737"/>
                </a:solidFill>
                <a:latin typeface="Helvetica" pitchFamily="-65" charset="0"/>
                <a:ea typeface="Helvetica" pitchFamily="-65" charset="0"/>
                <a:cs typeface="Helvetica" pitchFamily="-65" charset="0"/>
              </a:rPr>
              <a:t>. Pflugers Arch. 2004 Feb;447(5):465-8.</a:t>
            </a:r>
            <a:endParaRPr lang="en-GB" sz="1200" dirty="0">
              <a:solidFill>
                <a:srgbClr val="373737"/>
              </a:solidFill>
              <a:latin typeface="Helvetica" pitchFamily="-65" charset="0"/>
              <a:ea typeface="Helvetica" pitchFamily="-65" charset="0"/>
              <a:cs typeface="Helvetica" pitchFamily="-65" charset="0"/>
            </a:endParaRPr>
          </a:p>
        </p:txBody>
      </p:sp>
      <p:pic>
        <p:nvPicPr>
          <p:cNvPr id="6" name="Picture 5" descr="slc5green2.png"/>
          <p:cNvPicPr>
            <a:picLocks noChangeAspect="1"/>
          </p:cNvPicPr>
          <p:nvPr/>
        </p:nvPicPr>
        <p:blipFill>
          <a:blip r:embed="rId4"/>
          <a:srcRect l="13085" r="18870"/>
          <a:stretch>
            <a:fillRect/>
          </a:stretch>
        </p:blipFill>
        <p:spPr>
          <a:xfrm>
            <a:off x="692311" y="5015106"/>
            <a:ext cx="1194234" cy="1333866"/>
          </a:xfrm>
          <a:prstGeom prst="rect">
            <a:avLst/>
          </a:prstGeom>
        </p:spPr>
      </p:pic>
      <p:pic>
        <p:nvPicPr>
          <p:cNvPr id="2" name="Picture 1" descr="LacY-Kaback.png"/>
          <p:cNvPicPr>
            <a:picLocks noChangeAspect="1"/>
          </p:cNvPicPr>
          <p:nvPr/>
        </p:nvPicPr>
        <p:blipFill rotWithShape="1">
          <a:blip r:embed="rId5">
            <a:extLst>
              <a:ext uri="{28A0092B-C50C-407E-A947-70E740481C1C}">
                <a14:useLocalDpi xmlns:a14="http://schemas.microsoft.com/office/drawing/2010/main" val="0"/>
              </a:ext>
            </a:extLst>
          </a:blip>
          <a:srcRect l="22941" t="4111" r="20651" b="9345"/>
          <a:stretch/>
        </p:blipFill>
        <p:spPr>
          <a:xfrm>
            <a:off x="3255175" y="5015106"/>
            <a:ext cx="1168212" cy="1233293"/>
          </a:xfrm>
          <a:prstGeom prst="rect">
            <a:avLst/>
          </a:prstGeom>
        </p:spPr>
      </p:pic>
      <p:sp>
        <p:nvSpPr>
          <p:cNvPr id="3" name="TextBox 2"/>
          <p:cNvSpPr txBox="1"/>
          <p:nvPr/>
        </p:nvSpPr>
        <p:spPr>
          <a:xfrm>
            <a:off x="457200" y="4723112"/>
            <a:ext cx="2590800" cy="369332"/>
          </a:xfrm>
          <a:prstGeom prst="rect">
            <a:avLst/>
          </a:prstGeom>
          <a:noFill/>
        </p:spPr>
        <p:txBody>
          <a:bodyPr wrap="square" rtlCol="0">
            <a:spAutoFit/>
          </a:bodyPr>
          <a:lstStyle/>
          <a:p>
            <a:r>
              <a:rPr lang="en-US" sz="1800" b="1" dirty="0" err="1" smtClean="0">
                <a:solidFill>
                  <a:srgbClr val="34406E"/>
                </a:solidFill>
              </a:rPr>
              <a:t>vSGLT</a:t>
            </a:r>
            <a:r>
              <a:rPr lang="en-US" sz="1800" b="1" dirty="0">
                <a:solidFill>
                  <a:srgbClr val="34406E"/>
                </a:solidFill>
              </a:rPr>
              <a:t> </a:t>
            </a:r>
            <a:r>
              <a:rPr lang="en-US" sz="1800" b="1" dirty="0" smtClean="0">
                <a:solidFill>
                  <a:srgbClr val="34406E"/>
                </a:solidFill>
              </a:rPr>
              <a:t>– </a:t>
            </a:r>
            <a:r>
              <a:rPr lang="en-US" sz="1800" b="1" dirty="0" err="1" smtClean="0">
                <a:solidFill>
                  <a:srgbClr val="34406E"/>
                </a:solidFill>
              </a:rPr>
              <a:t>LeuT</a:t>
            </a:r>
            <a:r>
              <a:rPr lang="en-US" sz="1800" b="1" dirty="0" smtClean="0">
                <a:solidFill>
                  <a:srgbClr val="34406E"/>
                </a:solidFill>
              </a:rPr>
              <a:t>-like </a:t>
            </a:r>
            <a:endParaRPr lang="en-US" sz="1800" b="1" dirty="0">
              <a:solidFill>
                <a:srgbClr val="34406E"/>
              </a:solidFill>
            </a:endParaRPr>
          </a:p>
        </p:txBody>
      </p:sp>
      <p:sp>
        <p:nvSpPr>
          <p:cNvPr id="9" name="TextBox 8"/>
          <p:cNvSpPr txBox="1"/>
          <p:nvPr/>
        </p:nvSpPr>
        <p:spPr>
          <a:xfrm>
            <a:off x="0" y="6324600"/>
            <a:ext cx="3429000" cy="276999"/>
          </a:xfrm>
          <a:prstGeom prst="rect">
            <a:avLst/>
          </a:prstGeom>
          <a:noFill/>
        </p:spPr>
        <p:txBody>
          <a:bodyPr wrap="square" rtlCol="0">
            <a:spAutoFit/>
          </a:bodyPr>
          <a:lstStyle/>
          <a:p>
            <a:r>
              <a:rPr lang="da-DK" sz="1200" dirty="0" err="1">
                <a:solidFill>
                  <a:srgbClr val="373737"/>
                </a:solidFill>
              </a:rPr>
              <a:t>Faham</a:t>
            </a:r>
            <a:r>
              <a:rPr lang="da-DK" sz="1200" dirty="0">
                <a:solidFill>
                  <a:srgbClr val="373737"/>
                </a:solidFill>
              </a:rPr>
              <a:t> </a:t>
            </a:r>
            <a:r>
              <a:rPr lang="da-DK" sz="1200" i="1" dirty="0">
                <a:solidFill>
                  <a:srgbClr val="373737"/>
                </a:solidFill>
              </a:rPr>
              <a:t>et al</a:t>
            </a:r>
            <a:r>
              <a:rPr lang="da-DK" sz="1200" dirty="0">
                <a:solidFill>
                  <a:srgbClr val="373737"/>
                </a:solidFill>
              </a:rPr>
              <a:t>. Science, 321, 810-814</a:t>
            </a:r>
            <a:endParaRPr lang="en-US" sz="1200" dirty="0">
              <a:solidFill>
                <a:srgbClr val="373737"/>
              </a:solidFill>
            </a:endParaRPr>
          </a:p>
        </p:txBody>
      </p:sp>
      <p:sp>
        <p:nvSpPr>
          <p:cNvPr id="10" name="TextBox 9"/>
          <p:cNvSpPr txBox="1"/>
          <p:nvPr/>
        </p:nvSpPr>
        <p:spPr>
          <a:xfrm>
            <a:off x="3124200" y="4717326"/>
            <a:ext cx="1676400" cy="369332"/>
          </a:xfrm>
          <a:prstGeom prst="rect">
            <a:avLst/>
          </a:prstGeom>
          <a:noFill/>
        </p:spPr>
        <p:txBody>
          <a:bodyPr wrap="square" rtlCol="0">
            <a:spAutoFit/>
          </a:bodyPr>
          <a:lstStyle/>
          <a:p>
            <a:r>
              <a:rPr lang="en-US" sz="1800" b="1" dirty="0" err="1" smtClean="0">
                <a:solidFill>
                  <a:srgbClr val="34406E"/>
                </a:solidFill>
              </a:rPr>
              <a:t>LacY</a:t>
            </a:r>
            <a:r>
              <a:rPr lang="en-US" sz="1800" b="1" dirty="0" smtClean="0">
                <a:solidFill>
                  <a:srgbClr val="34406E"/>
                </a:solidFill>
              </a:rPr>
              <a:t> – MFS</a:t>
            </a:r>
            <a:endParaRPr lang="en-US" sz="1800" b="1" dirty="0">
              <a:solidFill>
                <a:srgbClr val="34406E"/>
              </a:solidFill>
            </a:endParaRPr>
          </a:p>
        </p:txBody>
      </p:sp>
      <p:sp>
        <p:nvSpPr>
          <p:cNvPr id="11" name="TextBox 10"/>
          <p:cNvSpPr txBox="1"/>
          <p:nvPr/>
        </p:nvSpPr>
        <p:spPr>
          <a:xfrm>
            <a:off x="2819400" y="6324600"/>
            <a:ext cx="3429000" cy="276999"/>
          </a:xfrm>
          <a:prstGeom prst="rect">
            <a:avLst/>
          </a:prstGeom>
          <a:noFill/>
        </p:spPr>
        <p:txBody>
          <a:bodyPr wrap="square" rtlCol="0">
            <a:spAutoFit/>
          </a:bodyPr>
          <a:lstStyle/>
          <a:p>
            <a:r>
              <a:rPr lang="da-DK" sz="1200" dirty="0" smtClean="0">
                <a:solidFill>
                  <a:srgbClr val="373737"/>
                </a:solidFill>
              </a:rPr>
              <a:t>Mirza </a:t>
            </a:r>
            <a:r>
              <a:rPr lang="da-DK" sz="1200" i="1" dirty="0">
                <a:solidFill>
                  <a:srgbClr val="373737"/>
                </a:solidFill>
              </a:rPr>
              <a:t>et al</a:t>
            </a:r>
            <a:r>
              <a:rPr lang="da-DK" sz="1200" dirty="0">
                <a:solidFill>
                  <a:srgbClr val="373737"/>
                </a:solidFill>
              </a:rPr>
              <a:t>. </a:t>
            </a:r>
            <a:r>
              <a:rPr lang="pt-BR" sz="1200" dirty="0">
                <a:solidFill>
                  <a:srgbClr val="373737"/>
                </a:solidFill>
              </a:rPr>
              <a:t>EMBO J, 25, 1177-1183</a:t>
            </a:r>
            <a:endParaRPr lang="en-US" sz="1200" dirty="0">
              <a:solidFill>
                <a:srgbClr val="373737"/>
              </a:solidFill>
            </a:endParaRPr>
          </a:p>
        </p:txBody>
      </p:sp>
    </p:spTree>
    <p:extLst>
      <p:ext uri="{BB962C8B-B14F-4D97-AF65-F5344CB8AC3E}">
        <p14:creationId xmlns:p14="http://schemas.microsoft.com/office/powerpoint/2010/main" val="23920810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09" y="800100"/>
            <a:ext cx="8458200" cy="1143000"/>
          </a:xfrm>
        </p:spPr>
        <p:txBody>
          <a:bodyPr/>
          <a:lstStyle/>
          <a:p>
            <a:r>
              <a:rPr lang="en-US" sz="2600" dirty="0" smtClean="0"/>
              <a:t>Multidrug </a:t>
            </a:r>
            <a:r>
              <a:rPr lang="en-US" sz="2600" dirty="0"/>
              <a:t>and toxin extrusion protein 1 (MATE1; SLC47A1)</a:t>
            </a:r>
            <a:r>
              <a:rPr lang="en-US" sz="2800" dirty="0"/>
              <a:t/>
            </a:r>
            <a:br>
              <a:rPr lang="en-US" sz="2800" dirty="0"/>
            </a:br>
            <a:endParaRPr lang="en-US" sz="2800" dirty="0"/>
          </a:p>
        </p:txBody>
      </p:sp>
      <p:pic>
        <p:nvPicPr>
          <p:cNvPr id="6" name="Picture 5"/>
          <p:cNvPicPr>
            <a:picLocks noChangeAspect="1"/>
          </p:cNvPicPr>
          <p:nvPr/>
        </p:nvPicPr>
        <p:blipFill rotWithShape="1">
          <a:blip r:embed="rId2"/>
          <a:srcRect l="-300" t="4902" r="300" b="-5414"/>
          <a:stretch/>
        </p:blipFill>
        <p:spPr>
          <a:xfrm>
            <a:off x="228600" y="1576699"/>
            <a:ext cx="4024732" cy="4953000"/>
          </a:xfrm>
          <a:prstGeom prst="rect">
            <a:avLst/>
          </a:prstGeom>
        </p:spPr>
      </p:pic>
      <p:sp>
        <p:nvSpPr>
          <p:cNvPr id="9" name="Rectangle 8"/>
          <p:cNvSpPr/>
          <p:nvPr/>
        </p:nvSpPr>
        <p:spPr>
          <a:xfrm>
            <a:off x="228600" y="6324600"/>
            <a:ext cx="6324600" cy="276999"/>
          </a:xfrm>
          <a:prstGeom prst="rect">
            <a:avLst/>
          </a:prstGeom>
        </p:spPr>
        <p:txBody>
          <a:bodyPr wrap="square">
            <a:spAutoFit/>
          </a:bodyPr>
          <a:lstStyle/>
          <a:p>
            <a:r>
              <a:rPr lang="fr-FR" sz="1200" dirty="0" err="1" smtClean="0">
                <a:solidFill>
                  <a:srgbClr val="373737"/>
                </a:solidFill>
              </a:rPr>
              <a:t>Moriyama</a:t>
            </a:r>
            <a:r>
              <a:rPr lang="fr-FR" sz="1200" dirty="0" smtClean="0">
                <a:solidFill>
                  <a:srgbClr val="373737"/>
                </a:solidFill>
              </a:rPr>
              <a:t> </a:t>
            </a:r>
            <a:r>
              <a:rPr lang="fr-FR" sz="1200" i="1" dirty="0" smtClean="0">
                <a:solidFill>
                  <a:srgbClr val="373737"/>
                </a:solidFill>
              </a:rPr>
              <a:t>et al </a:t>
            </a:r>
            <a:r>
              <a:rPr lang="fr-FR" sz="1200" dirty="0" smtClean="0">
                <a:solidFill>
                  <a:srgbClr val="373737"/>
                </a:solidFill>
              </a:rPr>
              <a:t>Proc </a:t>
            </a:r>
            <a:r>
              <a:rPr lang="fr-FR" sz="1200" dirty="0" err="1">
                <a:solidFill>
                  <a:srgbClr val="373737"/>
                </a:solidFill>
              </a:rPr>
              <a:t>Natl</a:t>
            </a:r>
            <a:r>
              <a:rPr lang="fr-FR" sz="1200" dirty="0">
                <a:solidFill>
                  <a:srgbClr val="373737"/>
                </a:solidFill>
              </a:rPr>
              <a:t> </a:t>
            </a:r>
            <a:r>
              <a:rPr lang="fr-FR" sz="1200" dirty="0" err="1">
                <a:solidFill>
                  <a:srgbClr val="373737"/>
                </a:solidFill>
              </a:rPr>
              <a:t>Acad</a:t>
            </a:r>
            <a:r>
              <a:rPr lang="fr-FR" sz="1200" dirty="0">
                <a:solidFill>
                  <a:srgbClr val="373737"/>
                </a:solidFill>
              </a:rPr>
              <a:t> </a:t>
            </a:r>
            <a:r>
              <a:rPr lang="fr-FR" sz="1200" dirty="0" err="1">
                <a:solidFill>
                  <a:srgbClr val="373737"/>
                </a:solidFill>
              </a:rPr>
              <a:t>Sci</a:t>
            </a:r>
            <a:r>
              <a:rPr lang="fr-FR" sz="1200" dirty="0">
                <a:solidFill>
                  <a:srgbClr val="373737"/>
                </a:solidFill>
              </a:rPr>
              <a:t> U S A. 2005 </a:t>
            </a:r>
            <a:r>
              <a:rPr lang="fr-FR" sz="1200" dirty="0" err="1">
                <a:solidFill>
                  <a:srgbClr val="373737"/>
                </a:solidFill>
              </a:rPr>
              <a:t>December</a:t>
            </a:r>
            <a:r>
              <a:rPr lang="fr-FR" sz="1200" dirty="0">
                <a:solidFill>
                  <a:srgbClr val="373737"/>
                </a:solidFill>
              </a:rPr>
              <a:t> 13; 102(50): 17923–17928.</a:t>
            </a:r>
            <a:endParaRPr lang="en-US" sz="1200" dirty="0">
              <a:solidFill>
                <a:srgbClr val="373737"/>
              </a:solidFill>
            </a:endParaRPr>
          </a:p>
        </p:txBody>
      </p:sp>
      <p:pic>
        <p:nvPicPr>
          <p:cNvPr id="15" name="Picture 14" descr="mate1-hor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76400"/>
            <a:ext cx="3556397" cy="2667001"/>
          </a:xfrm>
          <a:prstGeom prst="rect">
            <a:avLst/>
          </a:prstGeom>
        </p:spPr>
      </p:pic>
      <p:pic>
        <p:nvPicPr>
          <p:cNvPr id="16" name="Picture 15" descr="mate1-horst-binding_cascade_split.jpg"/>
          <p:cNvPicPr>
            <a:picLocks noChangeAspect="1"/>
          </p:cNvPicPr>
          <p:nvPr/>
        </p:nvPicPr>
        <p:blipFill rotWithShape="1">
          <a:blip r:embed="rId4">
            <a:extLst>
              <a:ext uri="{28A0092B-C50C-407E-A947-70E740481C1C}">
                <a14:useLocalDpi xmlns:a14="http://schemas.microsoft.com/office/drawing/2010/main" val="0"/>
              </a:ext>
            </a:extLst>
          </a:blip>
          <a:srcRect b="26083"/>
          <a:stretch/>
        </p:blipFill>
        <p:spPr>
          <a:xfrm>
            <a:off x="5181600" y="4572000"/>
            <a:ext cx="2919338" cy="1618232"/>
          </a:xfrm>
          <a:prstGeom prst="rect">
            <a:avLst/>
          </a:prstGeom>
        </p:spPr>
      </p:pic>
      <p:grpSp>
        <p:nvGrpSpPr>
          <p:cNvPr id="17" name="Group 57"/>
          <p:cNvGrpSpPr>
            <a:grpSpLocks/>
          </p:cNvGrpSpPr>
          <p:nvPr/>
        </p:nvGrpSpPr>
        <p:grpSpPr bwMode="auto">
          <a:xfrm>
            <a:off x="8584671" y="2202834"/>
            <a:ext cx="102129" cy="1191638"/>
            <a:chOff x="144" y="2304"/>
            <a:chExt cx="144" cy="1584"/>
          </a:xfrm>
        </p:grpSpPr>
        <p:sp>
          <p:nvSpPr>
            <p:cNvPr id="18" name="Rectangle 58"/>
            <p:cNvSpPr>
              <a:spLocks noChangeArrowheads="1"/>
            </p:cNvSpPr>
            <p:nvPr/>
          </p:nvSpPr>
          <p:spPr bwMode="auto">
            <a:xfrm>
              <a:off x="144" y="3024"/>
              <a:ext cx="144" cy="864"/>
            </a:xfrm>
            <a:prstGeom prst="rect">
              <a:avLst/>
            </a:prstGeom>
            <a:gradFill rotWithShape="1">
              <a:gsLst>
                <a:gs pos="0">
                  <a:schemeClr val="bg1"/>
                </a:gs>
                <a:gs pos="100000">
                  <a:srgbClr val="FF0000"/>
                </a:gs>
              </a:gsLst>
              <a:lin ang="5400000" scaled="1"/>
            </a:gradFill>
            <a:ln w="9525">
              <a:noFill/>
              <a:miter lim="800000"/>
              <a:headEnd/>
              <a:tailEnd/>
            </a:ln>
            <a:effectLst/>
          </p:spPr>
          <p:txBody>
            <a:bodyPr anchor="ctr">
              <a:prstTxWarp prst="textNoShape">
                <a:avLst/>
              </a:prstTxWarp>
              <a:spAutoFit/>
            </a:bodyPr>
            <a:lstStyle/>
            <a:p>
              <a:endParaRPr lang="en-US" dirty="0"/>
            </a:p>
          </p:txBody>
        </p:sp>
        <p:sp>
          <p:nvSpPr>
            <p:cNvPr id="19" name="Rectangle 59"/>
            <p:cNvSpPr>
              <a:spLocks noChangeArrowheads="1"/>
            </p:cNvSpPr>
            <p:nvPr/>
          </p:nvSpPr>
          <p:spPr bwMode="auto">
            <a:xfrm>
              <a:off x="144" y="2304"/>
              <a:ext cx="144" cy="864"/>
            </a:xfrm>
            <a:prstGeom prst="rect">
              <a:avLst/>
            </a:prstGeom>
            <a:gradFill rotWithShape="1">
              <a:gsLst>
                <a:gs pos="0">
                  <a:srgbClr val="0000FF"/>
                </a:gs>
                <a:gs pos="100000">
                  <a:schemeClr val="bg1"/>
                </a:gs>
              </a:gsLst>
              <a:lin ang="5400000" scaled="1"/>
            </a:gradFill>
            <a:ln w="9525">
              <a:noFill/>
              <a:miter lim="800000"/>
              <a:headEnd/>
              <a:tailEnd/>
            </a:ln>
            <a:effectLst/>
          </p:spPr>
          <p:txBody>
            <a:bodyPr anchor="ctr">
              <a:prstTxWarp prst="textNoShape">
                <a:avLst/>
              </a:prstTxWarp>
              <a:spAutoFit/>
            </a:bodyPr>
            <a:lstStyle/>
            <a:p>
              <a:endParaRPr lang="en-US" dirty="0"/>
            </a:p>
          </p:txBody>
        </p:sp>
      </p:grpSp>
      <p:sp>
        <p:nvSpPr>
          <p:cNvPr id="20" name="TextBox 19"/>
          <p:cNvSpPr txBox="1"/>
          <p:nvPr/>
        </p:nvSpPr>
        <p:spPr>
          <a:xfrm>
            <a:off x="8462571" y="1676400"/>
            <a:ext cx="244200" cy="461665"/>
          </a:xfrm>
          <a:prstGeom prst="rect">
            <a:avLst/>
          </a:prstGeom>
          <a:noFill/>
        </p:spPr>
        <p:txBody>
          <a:bodyPr wrap="square" rtlCol="0">
            <a:spAutoFit/>
          </a:bodyPr>
          <a:lstStyle/>
          <a:p>
            <a:r>
              <a:rPr lang="en-US" dirty="0" smtClean="0"/>
              <a:t>+</a:t>
            </a:r>
            <a:endParaRPr lang="en-US" dirty="0"/>
          </a:p>
        </p:txBody>
      </p:sp>
      <p:sp>
        <p:nvSpPr>
          <p:cNvPr id="21" name="TextBox 20"/>
          <p:cNvSpPr txBox="1"/>
          <p:nvPr/>
        </p:nvSpPr>
        <p:spPr>
          <a:xfrm>
            <a:off x="8514336" y="3404809"/>
            <a:ext cx="192435" cy="461665"/>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8109718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4406"/>
            <a:ext cx="8229600" cy="1143000"/>
          </a:xfrm>
        </p:spPr>
        <p:txBody>
          <a:bodyPr/>
          <a:lstStyle/>
          <a:p>
            <a:r>
              <a:rPr lang="en-US" sz="2800" dirty="0" smtClean="0"/>
              <a:t>Summary / future work</a:t>
            </a:r>
            <a:endParaRPr lang="en-US" sz="2800" dirty="0"/>
          </a:p>
        </p:txBody>
      </p:sp>
      <p:sp>
        <p:nvSpPr>
          <p:cNvPr id="3" name="Content Placeholder 2"/>
          <p:cNvSpPr>
            <a:spLocks noGrp="1"/>
          </p:cNvSpPr>
          <p:nvPr>
            <p:ph idx="1"/>
          </p:nvPr>
        </p:nvSpPr>
        <p:spPr>
          <a:xfrm>
            <a:off x="394096" y="1114134"/>
            <a:ext cx="8686800" cy="4953000"/>
          </a:xfrm>
        </p:spPr>
        <p:txBody>
          <a:bodyPr/>
          <a:lstStyle/>
          <a:p>
            <a:pPr>
              <a:spcBef>
                <a:spcPts val="600"/>
              </a:spcBef>
            </a:pPr>
            <a:r>
              <a:rPr lang="en-US" sz="2400" dirty="0" smtClean="0">
                <a:solidFill>
                  <a:srgbClr val="373737"/>
                </a:solidFill>
              </a:rPr>
              <a:t>Applied modeling / docking to a difficult target:</a:t>
            </a:r>
          </a:p>
          <a:p>
            <a:pPr lvl="1">
              <a:spcBef>
                <a:spcPts val="600"/>
              </a:spcBef>
            </a:pPr>
            <a:r>
              <a:rPr lang="en-US" sz="1800" dirty="0" smtClean="0"/>
              <a:t>a membrane protein </a:t>
            </a:r>
          </a:p>
          <a:p>
            <a:pPr lvl="1">
              <a:spcBef>
                <a:spcPts val="600"/>
              </a:spcBef>
            </a:pPr>
            <a:r>
              <a:rPr lang="en-US" sz="1800" dirty="0" smtClean="0"/>
              <a:t>&lt;30% identity between template and target</a:t>
            </a:r>
            <a:endParaRPr lang="en-US" sz="1800" dirty="0"/>
          </a:p>
          <a:p>
            <a:pPr lvl="1">
              <a:spcBef>
                <a:spcPts val="600"/>
              </a:spcBef>
            </a:pPr>
            <a:r>
              <a:rPr lang="en-US" sz="1800" dirty="0"/>
              <a:t>t</a:t>
            </a:r>
            <a:r>
              <a:rPr lang="en-US" sz="1800" dirty="0" smtClean="0"/>
              <a:t>emplate and target have dissimilar binding profiles</a:t>
            </a:r>
          </a:p>
          <a:p>
            <a:pPr>
              <a:spcBef>
                <a:spcPts val="600"/>
              </a:spcBef>
            </a:pPr>
            <a:r>
              <a:rPr lang="en-US" sz="2400" dirty="0" smtClean="0">
                <a:solidFill>
                  <a:srgbClr val="373737"/>
                </a:solidFill>
              </a:rPr>
              <a:t>The identified NET ligands </a:t>
            </a:r>
          </a:p>
          <a:p>
            <a:pPr lvl="1">
              <a:spcBef>
                <a:spcPts val="600"/>
              </a:spcBef>
            </a:pPr>
            <a:r>
              <a:rPr lang="en-US" sz="1800" dirty="0" smtClean="0"/>
              <a:t>explain efficacy and side effects of drugs</a:t>
            </a:r>
          </a:p>
          <a:p>
            <a:pPr lvl="1">
              <a:spcBef>
                <a:spcPts val="600"/>
              </a:spcBef>
            </a:pPr>
            <a:r>
              <a:rPr lang="en-US" sz="1800" dirty="0"/>
              <a:t>e</a:t>
            </a:r>
            <a:r>
              <a:rPr lang="en-US" sz="1800" dirty="0" smtClean="0"/>
              <a:t>xhibit novel chemistry </a:t>
            </a:r>
          </a:p>
          <a:p>
            <a:pPr>
              <a:spcBef>
                <a:spcPts val="600"/>
              </a:spcBef>
            </a:pPr>
            <a:r>
              <a:rPr lang="en-US" sz="2400" dirty="0" smtClean="0">
                <a:solidFill>
                  <a:srgbClr val="373737"/>
                </a:solidFill>
              </a:rPr>
              <a:t>Predicted ligands for GAT-2 and LAT1</a:t>
            </a:r>
          </a:p>
          <a:p>
            <a:pPr>
              <a:spcBef>
                <a:spcPts val="600"/>
              </a:spcBef>
            </a:pPr>
            <a:r>
              <a:rPr lang="en-US" sz="2400" dirty="0" smtClean="0">
                <a:solidFill>
                  <a:srgbClr val="373737"/>
                </a:solidFill>
              </a:rPr>
              <a:t>Rationalized difference in function between two SLC6 members</a:t>
            </a:r>
          </a:p>
          <a:p>
            <a:pPr>
              <a:spcBef>
                <a:spcPts val="600"/>
              </a:spcBef>
            </a:pPr>
            <a:r>
              <a:rPr lang="en-US" sz="2400" dirty="0">
                <a:solidFill>
                  <a:srgbClr val="373737"/>
                </a:solidFill>
              </a:rPr>
              <a:t>C</a:t>
            </a:r>
            <a:r>
              <a:rPr lang="en-US" sz="2400" dirty="0" smtClean="0">
                <a:solidFill>
                  <a:srgbClr val="373737"/>
                </a:solidFill>
              </a:rPr>
              <a:t>reated </a:t>
            </a:r>
            <a:r>
              <a:rPr lang="en-US" sz="2400" dirty="0">
                <a:solidFill>
                  <a:srgbClr val="373737"/>
                </a:solidFill>
              </a:rPr>
              <a:t>models for </a:t>
            </a:r>
            <a:r>
              <a:rPr lang="en-US" sz="2400" dirty="0" smtClean="0">
                <a:solidFill>
                  <a:srgbClr val="373737"/>
                </a:solidFill>
              </a:rPr>
              <a:t>MATE1</a:t>
            </a:r>
          </a:p>
          <a:p>
            <a:pPr>
              <a:spcBef>
                <a:spcPts val="600"/>
              </a:spcBef>
            </a:pPr>
            <a:r>
              <a:rPr lang="en-US" sz="2400" b="1" dirty="0" smtClean="0">
                <a:solidFill>
                  <a:srgbClr val="373737"/>
                </a:solidFill>
              </a:rPr>
              <a:t>Future: </a:t>
            </a:r>
          </a:p>
          <a:p>
            <a:pPr lvl="1">
              <a:spcBef>
                <a:spcPts val="600"/>
              </a:spcBef>
            </a:pPr>
            <a:r>
              <a:rPr lang="en-US" sz="1800" dirty="0" smtClean="0"/>
              <a:t>dock ligands against various MATE1 binding sites</a:t>
            </a:r>
          </a:p>
          <a:p>
            <a:pPr lvl="1">
              <a:spcBef>
                <a:spcPts val="600"/>
              </a:spcBef>
            </a:pPr>
            <a:r>
              <a:rPr lang="en-US" sz="1800" dirty="0" smtClean="0"/>
              <a:t>Apply similar approach to the open conformation SLC6 models</a:t>
            </a:r>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Tree>
    <p:extLst>
      <p:ext uri="{BB962C8B-B14F-4D97-AF65-F5344CB8AC3E}">
        <p14:creationId xmlns:p14="http://schemas.microsoft.com/office/powerpoint/2010/main" val="26508008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33400" y="591632"/>
            <a:ext cx="8229600" cy="1143000"/>
          </a:xfrm>
        </p:spPr>
        <p:txBody>
          <a:bodyPr/>
          <a:lstStyle/>
          <a:p>
            <a:pPr eaLnBrk="1" hangingPunct="1"/>
            <a:r>
              <a:rPr lang="en-US" sz="3200" dirty="0" smtClean="0"/>
              <a:t>Thanks!</a:t>
            </a:r>
          </a:p>
        </p:txBody>
      </p:sp>
      <p:sp>
        <p:nvSpPr>
          <p:cNvPr id="55300" name="Text Placeholder 4"/>
          <p:cNvSpPr>
            <a:spLocks noGrp="1"/>
          </p:cNvSpPr>
          <p:nvPr>
            <p:ph sz="half" idx="2"/>
          </p:nvPr>
        </p:nvSpPr>
        <p:spPr>
          <a:xfrm>
            <a:off x="1219200" y="1632110"/>
            <a:ext cx="4191000" cy="1447800"/>
          </a:xfrm>
        </p:spPr>
        <p:txBody>
          <a:bodyPr/>
          <a:lstStyle/>
          <a:p>
            <a:r>
              <a:rPr lang="en-US" sz="2400" b="1" dirty="0" smtClean="0">
                <a:solidFill>
                  <a:srgbClr val="373737"/>
                </a:solidFill>
              </a:rPr>
              <a:t>Andrej Sali</a:t>
            </a:r>
          </a:p>
          <a:p>
            <a:r>
              <a:rPr lang="en-US" sz="2400" b="0" dirty="0" smtClean="0">
                <a:solidFill>
                  <a:srgbClr val="373737"/>
                </a:solidFill>
              </a:rPr>
              <a:t>Hao Fan</a:t>
            </a:r>
          </a:p>
          <a:p>
            <a:r>
              <a:rPr lang="en-US" sz="2400" b="0" dirty="0" smtClean="0">
                <a:solidFill>
                  <a:srgbClr val="373737"/>
                </a:solidFill>
              </a:rPr>
              <a:t>Jonathan Gable</a:t>
            </a:r>
          </a:p>
          <a:p>
            <a:r>
              <a:rPr lang="en-US" sz="2400" b="0" dirty="0" smtClean="0">
                <a:solidFill>
                  <a:srgbClr val="373737"/>
                </a:solidFill>
              </a:rPr>
              <a:t>Yi Song</a:t>
            </a:r>
            <a:endParaRPr lang="en-US" b="0" dirty="0" smtClean="0"/>
          </a:p>
          <a:p>
            <a:endParaRPr lang="en-US" dirty="0" smtClean="0"/>
          </a:p>
          <a:p>
            <a:endParaRPr lang="en-US" dirty="0" smtClean="0"/>
          </a:p>
        </p:txBody>
      </p:sp>
      <p:sp>
        <p:nvSpPr>
          <p:cNvPr id="7" name="Text Placeholder 4"/>
          <p:cNvSpPr>
            <a:spLocks noGrp="1"/>
          </p:cNvSpPr>
          <p:nvPr>
            <p:ph sz="half" idx="2"/>
          </p:nvPr>
        </p:nvSpPr>
        <p:spPr>
          <a:xfrm>
            <a:off x="4572000" y="1638300"/>
            <a:ext cx="3733800" cy="2209800"/>
          </a:xfrm>
        </p:spPr>
        <p:txBody>
          <a:bodyPr/>
          <a:lstStyle/>
          <a:p>
            <a:r>
              <a:rPr lang="en-US" sz="2400" b="1" dirty="0" smtClean="0">
                <a:solidFill>
                  <a:srgbClr val="373737"/>
                </a:solidFill>
              </a:rPr>
              <a:t>Kathy Giacomini</a:t>
            </a:r>
          </a:p>
          <a:p>
            <a:r>
              <a:rPr lang="en-US" sz="2400" b="0" dirty="0" smtClean="0">
                <a:solidFill>
                  <a:srgbClr val="373737"/>
                </a:solidFill>
              </a:rPr>
              <a:t>Ethan Geier</a:t>
            </a:r>
          </a:p>
          <a:p>
            <a:r>
              <a:rPr lang="en-US" sz="2400" b="0" dirty="0" smtClean="0">
                <a:solidFill>
                  <a:srgbClr val="373737"/>
                </a:solidFill>
              </a:rPr>
              <a:t>Amber Dahlin</a:t>
            </a:r>
          </a:p>
          <a:p>
            <a:r>
              <a:rPr lang="en-US" sz="2400" b="0" dirty="0" smtClean="0">
                <a:solidFill>
                  <a:srgbClr val="373737"/>
                </a:solidFill>
              </a:rPr>
              <a:t>Sook Wah Yee</a:t>
            </a:r>
          </a:p>
          <a:p>
            <a:endParaRPr lang="en-US" sz="2400" dirty="0" smtClean="0">
              <a:solidFill>
                <a:srgbClr val="373737"/>
              </a:solidFill>
            </a:endParaRPr>
          </a:p>
          <a:p>
            <a:endParaRPr lang="en-US" sz="2400" dirty="0" smtClean="0">
              <a:solidFill>
                <a:srgbClr val="373737"/>
              </a:solidFill>
            </a:endParaRPr>
          </a:p>
          <a:p>
            <a:endParaRPr lang="en-US" sz="2400" dirty="0" smtClean="0">
              <a:solidFill>
                <a:srgbClr val="373737"/>
              </a:solidFill>
            </a:endParaRPr>
          </a:p>
          <a:p>
            <a:endParaRPr lang="en-US" dirty="0" smtClean="0">
              <a:solidFill>
                <a:srgbClr val="373737"/>
              </a:solidFill>
            </a:endParaRPr>
          </a:p>
          <a:p>
            <a:endParaRPr lang="en-US" dirty="0" smtClean="0">
              <a:solidFill>
                <a:srgbClr val="373737"/>
              </a:solidFill>
            </a:endParaRPr>
          </a:p>
          <a:p>
            <a:endParaRPr lang="en-US" dirty="0" smtClean="0">
              <a:solidFill>
                <a:srgbClr val="373737"/>
              </a:solidFill>
            </a:endParaRPr>
          </a:p>
          <a:p>
            <a:endParaRPr lang="en-US" dirty="0" smtClean="0">
              <a:solidFill>
                <a:srgbClr val="373737"/>
              </a:solidFill>
            </a:endParaRPr>
          </a:p>
        </p:txBody>
      </p:sp>
      <p:sp>
        <p:nvSpPr>
          <p:cNvPr id="5" name="Text Placeholder 4"/>
          <p:cNvSpPr>
            <a:spLocks noGrp="1"/>
          </p:cNvSpPr>
          <p:nvPr>
            <p:ph sz="half" idx="2"/>
          </p:nvPr>
        </p:nvSpPr>
        <p:spPr>
          <a:xfrm>
            <a:off x="4564416" y="4044456"/>
            <a:ext cx="4191000" cy="2209800"/>
          </a:xfrm>
        </p:spPr>
        <p:txBody>
          <a:bodyPr/>
          <a:lstStyle/>
          <a:p>
            <a:r>
              <a:rPr lang="en-US" sz="2400" b="1" dirty="0" smtClean="0">
                <a:solidFill>
                  <a:srgbClr val="373737"/>
                </a:solidFill>
              </a:rPr>
              <a:t>Brian Shoichet</a:t>
            </a:r>
          </a:p>
          <a:p>
            <a:r>
              <a:rPr lang="en-US" sz="2400" b="0" dirty="0" smtClean="0">
                <a:solidFill>
                  <a:srgbClr val="373737"/>
                </a:solidFill>
              </a:rPr>
              <a:t>John Irwin</a:t>
            </a:r>
            <a:endParaRPr lang="en-US" dirty="0" smtClean="0">
              <a:solidFill>
                <a:srgbClr val="373737"/>
              </a:solidFill>
            </a:endParaRPr>
          </a:p>
          <a:p>
            <a:endParaRPr lang="en-US" dirty="0" smtClean="0"/>
          </a:p>
          <a:p>
            <a:endParaRPr lang="en-US" dirty="0" smtClean="0"/>
          </a:p>
          <a:p>
            <a:endParaRPr lang="en-US" dirty="0" smtClean="0"/>
          </a:p>
        </p:txBody>
      </p:sp>
      <p:sp>
        <p:nvSpPr>
          <p:cNvPr id="6" name="Text Placeholder 4"/>
          <p:cNvSpPr>
            <a:spLocks noGrp="1"/>
          </p:cNvSpPr>
          <p:nvPr>
            <p:ph sz="half" idx="2"/>
          </p:nvPr>
        </p:nvSpPr>
        <p:spPr>
          <a:xfrm>
            <a:off x="1211616" y="4063012"/>
            <a:ext cx="4191000" cy="2209800"/>
          </a:xfrm>
        </p:spPr>
        <p:txBody>
          <a:bodyPr/>
          <a:lstStyle/>
          <a:p>
            <a:r>
              <a:rPr lang="en-US" sz="2400" b="1" dirty="0" smtClean="0">
                <a:solidFill>
                  <a:srgbClr val="373737"/>
                </a:solidFill>
              </a:rPr>
              <a:t>Bob Stroud</a:t>
            </a:r>
            <a:endParaRPr lang="en-US" sz="2400" b="1" dirty="0" smtClean="0">
              <a:solidFill>
                <a:srgbClr val="373737"/>
              </a:solidFill>
            </a:endParaRPr>
          </a:p>
          <a:p>
            <a:r>
              <a:rPr lang="en-US" sz="2400" b="0" dirty="0" smtClean="0">
                <a:solidFill>
                  <a:srgbClr val="373737"/>
                </a:solidFill>
              </a:rPr>
              <a:t>Andrew </a:t>
            </a:r>
            <a:r>
              <a:rPr lang="en-US" sz="2400" b="0" dirty="0" err="1" smtClean="0">
                <a:solidFill>
                  <a:srgbClr val="373737"/>
                </a:solidFill>
              </a:rPr>
              <a:t>Waight</a:t>
            </a:r>
            <a:endParaRPr lang="en-US" dirty="0" smtClean="0">
              <a:solidFill>
                <a:srgbClr val="373737"/>
              </a:solidFill>
            </a:endParaRPr>
          </a:p>
          <a:p>
            <a:endParaRPr lang="en-US" dirty="0" smtClean="0"/>
          </a:p>
          <a:p>
            <a:endParaRPr lang="en-US" dirty="0" smtClean="0"/>
          </a:p>
          <a:p>
            <a:endParaRPr lang="en-US" dirty="0" smtClean="0"/>
          </a:p>
        </p:txBody>
      </p:sp>
    </p:spTree>
    <p:extLst>
      <p:ext uri="{BB962C8B-B14F-4D97-AF65-F5344CB8AC3E}">
        <p14:creationId xmlns:p14="http://schemas.microsoft.com/office/powerpoint/2010/main" val="19985760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LCe1PID25+SLCe1PID10-noBad.png"/>
          <p:cNvPicPr>
            <a:picLocks noChangeAspect="1"/>
          </p:cNvPicPr>
          <p:nvPr/>
        </p:nvPicPr>
        <p:blipFill>
          <a:blip r:embed="rId3"/>
          <a:srcRect l="56645"/>
          <a:stretch>
            <a:fillRect/>
          </a:stretch>
        </p:blipFill>
        <p:spPr>
          <a:xfrm>
            <a:off x="3352800" y="1185120"/>
            <a:ext cx="3810000" cy="5154016"/>
          </a:xfrm>
          <a:prstGeom prst="rect">
            <a:avLst/>
          </a:prstGeom>
        </p:spPr>
      </p:pic>
      <p:sp>
        <p:nvSpPr>
          <p:cNvPr id="2" name="Title 1"/>
          <p:cNvSpPr>
            <a:spLocks noGrp="1"/>
          </p:cNvSpPr>
          <p:nvPr>
            <p:ph type="title"/>
          </p:nvPr>
        </p:nvSpPr>
        <p:spPr>
          <a:xfrm>
            <a:off x="291552" y="370755"/>
            <a:ext cx="8811034" cy="1143000"/>
          </a:xfrm>
        </p:spPr>
        <p:txBody>
          <a:bodyPr/>
          <a:lstStyle/>
          <a:p>
            <a:r>
              <a:rPr lang="en-US" sz="2400" dirty="0" smtClean="0"/>
              <a:t>Functiona</a:t>
            </a:r>
            <a:r>
              <a:rPr lang="en-US" sz="2400" dirty="0"/>
              <a:t>l</a:t>
            </a:r>
            <a:r>
              <a:rPr lang="en-US" sz="2400" dirty="0" smtClean="0"/>
              <a:t> characterization guided by sequence comparison</a:t>
            </a:r>
            <a:endParaRPr lang="en-US" sz="2400" dirty="0"/>
          </a:p>
        </p:txBody>
      </p:sp>
      <p:sp>
        <p:nvSpPr>
          <p:cNvPr id="32" name="TextBox 31"/>
          <p:cNvSpPr txBox="1"/>
          <p:nvPr/>
        </p:nvSpPr>
        <p:spPr>
          <a:xfrm>
            <a:off x="299443" y="6297943"/>
            <a:ext cx="5395591" cy="276999"/>
          </a:xfrm>
          <a:prstGeom prst="rect">
            <a:avLst/>
          </a:prstGeom>
          <a:noFill/>
        </p:spPr>
        <p:txBody>
          <a:bodyPr wrap="square" rtlCol="0">
            <a:spAutoFit/>
          </a:bodyPr>
          <a:lstStyle/>
          <a:p>
            <a:r>
              <a:rPr lang="en-US" sz="1200" dirty="0" smtClean="0">
                <a:solidFill>
                  <a:srgbClr val="373737"/>
                </a:solidFill>
              </a:rPr>
              <a:t>Schlessinger </a:t>
            </a:r>
            <a:r>
              <a:rPr lang="en-US" sz="1200" i="1" dirty="0" smtClean="0">
                <a:solidFill>
                  <a:srgbClr val="373737"/>
                </a:solidFill>
              </a:rPr>
              <a:t>et al</a:t>
            </a:r>
            <a:r>
              <a:rPr lang="en-US" sz="1200" dirty="0" smtClean="0">
                <a:solidFill>
                  <a:srgbClr val="373737"/>
                </a:solidFill>
              </a:rPr>
              <a:t>. Protein Sci. 2010 Mar;19(3):412-28</a:t>
            </a:r>
            <a:endParaRPr lang="en-US" sz="1200" dirty="0">
              <a:solidFill>
                <a:srgbClr val="373737"/>
              </a:solidFill>
            </a:endParaRPr>
          </a:p>
        </p:txBody>
      </p:sp>
      <p:sp>
        <p:nvSpPr>
          <p:cNvPr id="21" name="TextBox 20"/>
          <p:cNvSpPr txBox="1"/>
          <p:nvPr/>
        </p:nvSpPr>
        <p:spPr>
          <a:xfrm>
            <a:off x="4361047" y="6351836"/>
            <a:ext cx="4616504" cy="276999"/>
          </a:xfrm>
          <a:prstGeom prst="rect">
            <a:avLst/>
          </a:prstGeom>
          <a:noFill/>
        </p:spPr>
        <p:txBody>
          <a:bodyPr wrap="square" rtlCol="0">
            <a:spAutoFit/>
          </a:bodyPr>
          <a:lstStyle/>
          <a:p>
            <a:r>
              <a:rPr lang="en-US" sz="1200" dirty="0" smtClean="0">
                <a:solidFill>
                  <a:srgbClr val="373737"/>
                </a:solidFill>
              </a:rPr>
              <a:t>Chen </a:t>
            </a:r>
            <a:r>
              <a:rPr lang="en-US" sz="1200" i="1" dirty="0" smtClean="0">
                <a:solidFill>
                  <a:srgbClr val="373737"/>
                </a:solidFill>
              </a:rPr>
              <a:t>et al</a:t>
            </a:r>
            <a:r>
              <a:rPr lang="en-US" sz="1200" dirty="0" smtClean="0">
                <a:solidFill>
                  <a:srgbClr val="373737"/>
                </a:solidFill>
              </a:rPr>
              <a:t>. </a:t>
            </a:r>
            <a:r>
              <a:rPr lang="hu-HU" sz="1200" dirty="0">
                <a:solidFill>
                  <a:srgbClr val="373737"/>
                </a:solidFill>
              </a:rPr>
              <a:t>Pharmacogenet Genomics. 2010 Nov;20(11):687-</a:t>
            </a:r>
            <a:r>
              <a:rPr lang="hu-HU" sz="1200" dirty="0" smtClean="0">
                <a:solidFill>
                  <a:srgbClr val="373737"/>
                </a:solidFill>
              </a:rPr>
              <a:t>99</a:t>
            </a:r>
            <a:endParaRPr lang="hu-HU" sz="1200" dirty="0">
              <a:solidFill>
                <a:srgbClr val="373737"/>
              </a:solidFill>
            </a:endParaRPr>
          </a:p>
        </p:txBody>
      </p:sp>
      <p:pic>
        <p:nvPicPr>
          <p:cNvPr id="27" name="Picture 26" descr="LacY-Kaback.png"/>
          <p:cNvPicPr>
            <a:picLocks noChangeAspect="1"/>
          </p:cNvPicPr>
          <p:nvPr/>
        </p:nvPicPr>
        <p:blipFill rotWithShape="1">
          <a:blip r:embed="rId4">
            <a:extLst>
              <a:ext uri="{28A0092B-C50C-407E-A947-70E740481C1C}">
                <a14:useLocalDpi xmlns:a14="http://schemas.microsoft.com/office/drawing/2010/main" val="0"/>
              </a:ext>
            </a:extLst>
          </a:blip>
          <a:srcRect l="22941" t="4111" r="20651" b="9345"/>
          <a:stretch/>
        </p:blipFill>
        <p:spPr>
          <a:xfrm>
            <a:off x="7162800" y="4766870"/>
            <a:ext cx="1168212" cy="1233293"/>
          </a:xfrm>
          <a:prstGeom prst="rect">
            <a:avLst/>
          </a:prstGeom>
        </p:spPr>
      </p:pic>
      <p:sp>
        <p:nvSpPr>
          <p:cNvPr id="28" name="TextBox 27"/>
          <p:cNvSpPr txBox="1"/>
          <p:nvPr/>
        </p:nvSpPr>
        <p:spPr>
          <a:xfrm>
            <a:off x="7521815" y="4397538"/>
            <a:ext cx="1676400" cy="369332"/>
          </a:xfrm>
          <a:prstGeom prst="rect">
            <a:avLst/>
          </a:prstGeom>
          <a:noFill/>
        </p:spPr>
        <p:txBody>
          <a:bodyPr wrap="square" rtlCol="0">
            <a:spAutoFit/>
          </a:bodyPr>
          <a:lstStyle/>
          <a:p>
            <a:r>
              <a:rPr lang="en-US" sz="1800" b="1" dirty="0" smtClean="0">
                <a:solidFill>
                  <a:srgbClr val="34406E"/>
                </a:solidFill>
              </a:rPr>
              <a:t>MFS</a:t>
            </a:r>
            <a:endParaRPr lang="en-US" sz="1800" b="1" dirty="0">
              <a:solidFill>
                <a:srgbClr val="34406E"/>
              </a:solidFill>
            </a:endParaRPr>
          </a:p>
        </p:txBody>
      </p:sp>
      <p:pic>
        <p:nvPicPr>
          <p:cNvPr id="29" name="Picture 28" descr="slc5green2.png"/>
          <p:cNvPicPr>
            <a:picLocks noChangeAspect="1"/>
          </p:cNvPicPr>
          <p:nvPr/>
        </p:nvPicPr>
        <p:blipFill>
          <a:blip r:embed="rId5"/>
          <a:srcRect l="13085" r="18870"/>
          <a:stretch>
            <a:fillRect/>
          </a:stretch>
        </p:blipFill>
        <p:spPr>
          <a:xfrm>
            <a:off x="2158566" y="3011446"/>
            <a:ext cx="1194234" cy="1333866"/>
          </a:xfrm>
          <a:prstGeom prst="rect">
            <a:avLst/>
          </a:prstGeom>
        </p:spPr>
      </p:pic>
      <p:sp>
        <p:nvSpPr>
          <p:cNvPr id="30" name="TextBox 29"/>
          <p:cNvSpPr txBox="1"/>
          <p:nvPr/>
        </p:nvSpPr>
        <p:spPr>
          <a:xfrm>
            <a:off x="1779074" y="2590005"/>
            <a:ext cx="2590800" cy="369332"/>
          </a:xfrm>
          <a:prstGeom prst="rect">
            <a:avLst/>
          </a:prstGeom>
          <a:noFill/>
        </p:spPr>
        <p:txBody>
          <a:bodyPr wrap="square" rtlCol="0">
            <a:spAutoFit/>
          </a:bodyPr>
          <a:lstStyle/>
          <a:p>
            <a:r>
              <a:rPr lang="en-US" sz="1800" b="1" dirty="0" err="1" smtClean="0">
                <a:solidFill>
                  <a:srgbClr val="34406E"/>
                </a:solidFill>
              </a:rPr>
              <a:t>LeuT</a:t>
            </a:r>
            <a:r>
              <a:rPr lang="en-US" sz="1800" b="1" dirty="0" smtClean="0">
                <a:solidFill>
                  <a:srgbClr val="34406E"/>
                </a:solidFill>
              </a:rPr>
              <a:t>-like </a:t>
            </a:r>
            <a:endParaRPr lang="en-US" sz="1800" b="1" dirty="0">
              <a:solidFill>
                <a:srgbClr val="34406E"/>
              </a:solidFill>
            </a:endParaRPr>
          </a:p>
        </p:txBody>
      </p:sp>
      <p:sp>
        <p:nvSpPr>
          <p:cNvPr id="31" name="TextBox 30"/>
          <p:cNvSpPr txBox="1"/>
          <p:nvPr/>
        </p:nvSpPr>
        <p:spPr>
          <a:xfrm>
            <a:off x="4357174" y="6187936"/>
            <a:ext cx="4493377" cy="276999"/>
          </a:xfrm>
          <a:prstGeom prst="rect">
            <a:avLst/>
          </a:prstGeom>
          <a:noFill/>
        </p:spPr>
        <p:txBody>
          <a:bodyPr wrap="square" rtlCol="0">
            <a:spAutoFit/>
          </a:bodyPr>
          <a:lstStyle/>
          <a:p>
            <a:r>
              <a:rPr lang="en-US" sz="1200" dirty="0" smtClean="0">
                <a:solidFill>
                  <a:srgbClr val="373737"/>
                </a:solidFill>
              </a:rPr>
              <a:t>Chen </a:t>
            </a:r>
            <a:r>
              <a:rPr lang="en-US" sz="1200" i="1" dirty="0" smtClean="0">
                <a:solidFill>
                  <a:srgbClr val="373737"/>
                </a:solidFill>
              </a:rPr>
              <a:t>et al</a:t>
            </a:r>
            <a:r>
              <a:rPr lang="en-US" sz="1200" dirty="0" smtClean="0">
                <a:solidFill>
                  <a:srgbClr val="373737"/>
                </a:solidFill>
              </a:rPr>
              <a:t>. </a:t>
            </a:r>
            <a:r>
              <a:rPr lang="en-US" sz="1200" dirty="0">
                <a:solidFill>
                  <a:srgbClr val="373737"/>
                </a:solidFill>
              </a:rPr>
              <a:t>J </a:t>
            </a:r>
            <a:r>
              <a:rPr lang="en-US" sz="1200" dirty="0" err="1">
                <a:solidFill>
                  <a:srgbClr val="373737"/>
                </a:solidFill>
              </a:rPr>
              <a:t>Pharmacol</a:t>
            </a:r>
            <a:r>
              <a:rPr lang="en-US" sz="1200" dirty="0">
                <a:solidFill>
                  <a:srgbClr val="373737"/>
                </a:solidFill>
              </a:rPr>
              <a:t> </a:t>
            </a:r>
            <a:r>
              <a:rPr lang="en-US" sz="1200" dirty="0" err="1">
                <a:solidFill>
                  <a:srgbClr val="373737"/>
                </a:solidFill>
              </a:rPr>
              <a:t>Exp</a:t>
            </a:r>
            <a:r>
              <a:rPr lang="en-US" sz="1200" dirty="0">
                <a:solidFill>
                  <a:srgbClr val="373737"/>
                </a:solidFill>
              </a:rPr>
              <a:t> </a:t>
            </a:r>
            <a:r>
              <a:rPr lang="en-US" sz="1200" dirty="0" err="1">
                <a:solidFill>
                  <a:srgbClr val="373737"/>
                </a:solidFill>
              </a:rPr>
              <a:t>Ther</a:t>
            </a:r>
            <a:r>
              <a:rPr lang="en-US" sz="1200" dirty="0">
                <a:solidFill>
                  <a:srgbClr val="373737"/>
                </a:solidFill>
              </a:rPr>
              <a:t>. 2010 Oct;335(1):42-50</a:t>
            </a:r>
          </a:p>
        </p:txBody>
      </p:sp>
      <p:sp>
        <p:nvSpPr>
          <p:cNvPr id="33" name="TextBox 32"/>
          <p:cNvSpPr txBox="1"/>
          <p:nvPr/>
        </p:nvSpPr>
        <p:spPr>
          <a:xfrm>
            <a:off x="4361047" y="6511442"/>
            <a:ext cx="3998968" cy="276999"/>
          </a:xfrm>
          <a:prstGeom prst="rect">
            <a:avLst/>
          </a:prstGeom>
          <a:noFill/>
        </p:spPr>
        <p:txBody>
          <a:bodyPr wrap="square" rtlCol="0">
            <a:spAutoFit/>
          </a:bodyPr>
          <a:lstStyle/>
          <a:p>
            <a:r>
              <a:rPr lang="en-US" sz="1200" dirty="0" err="1" smtClean="0">
                <a:solidFill>
                  <a:srgbClr val="373737"/>
                </a:solidFill>
              </a:rPr>
              <a:t>Xuan</a:t>
            </a:r>
            <a:r>
              <a:rPr lang="en-US" sz="1200" dirty="0" smtClean="0">
                <a:solidFill>
                  <a:srgbClr val="373737"/>
                </a:solidFill>
              </a:rPr>
              <a:t> </a:t>
            </a:r>
            <a:r>
              <a:rPr lang="en-US" sz="1200" i="1" dirty="0" smtClean="0">
                <a:solidFill>
                  <a:srgbClr val="373737"/>
                </a:solidFill>
              </a:rPr>
              <a:t>et al</a:t>
            </a:r>
            <a:r>
              <a:rPr lang="en-US" sz="1200" dirty="0" smtClean="0">
                <a:solidFill>
                  <a:srgbClr val="373737"/>
                </a:solidFill>
              </a:rPr>
              <a:t>. submitted. </a:t>
            </a:r>
            <a:endParaRPr lang="en-US" sz="1200" dirty="0">
              <a:solidFill>
                <a:srgbClr val="373737"/>
              </a:solidFill>
            </a:endParaRPr>
          </a:p>
        </p:txBody>
      </p:sp>
    </p:spTree>
    <p:extLst>
      <p:ext uri="{BB962C8B-B14F-4D97-AF65-F5344CB8AC3E}">
        <p14:creationId xmlns:p14="http://schemas.microsoft.com/office/powerpoint/2010/main" val="514709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0" grpId="0"/>
      <p:bldP spid="31"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664654"/>
            <a:ext cx="8077200" cy="914400"/>
          </a:xfrm>
        </p:spPr>
        <p:txBody>
          <a:bodyPr/>
          <a:lstStyle/>
          <a:p>
            <a:r>
              <a:rPr lang="en-US" sz="2800" dirty="0" smtClean="0"/>
              <a:t>Goal: structure based discovery of SLC ligands</a:t>
            </a:r>
            <a:endParaRPr lang="en-US" sz="2800" dirty="0"/>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
        <p:nvSpPr>
          <p:cNvPr id="5" name="Rectangle 3"/>
          <p:cNvSpPr txBox="1">
            <a:spLocks noChangeArrowheads="1"/>
          </p:cNvSpPr>
          <p:nvPr/>
        </p:nvSpPr>
        <p:spPr bwMode="auto">
          <a:xfrm>
            <a:off x="660400" y="1999796"/>
            <a:ext cx="8229600" cy="2685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2"/>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pPr eaLnBrk="1" hangingPunct="1"/>
            <a:r>
              <a:rPr lang="en-US" sz="2400" dirty="0" smtClean="0">
                <a:solidFill>
                  <a:srgbClr val="373737"/>
                </a:solidFill>
              </a:rPr>
              <a:t>Find unknown biological functions</a:t>
            </a:r>
          </a:p>
          <a:p>
            <a:pPr eaLnBrk="1" hangingPunct="1"/>
            <a:r>
              <a:rPr lang="en-US" sz="2400" dirty="0" smtClean="0">
                <a:solidFill>
                  <a:srgbClr val="373737"/>
                </a:solidFill>
              </a:rPr>
              <a:t>Find </a:t>
            </a:r>
            <a:r>
              <a:rPr lang="en-US" sz="2400" dirty="0">
                <a:solidFill>
                  <a:srgbClr val="373737"/>
                </a:solidFill>
              </a:rPr>
              <a:t>leads with novel scaffolds for drug </a:t>
            </a:r>
            <a:r>
              <a:rPr lang="en-US" sz="2400" dirty="0" smtClean="0">
                <a:solidFill>
                  <a:srgbClr val="373737"/>
                </a:solidFill>
              </a:rPr>
              <a:t>development</a:t>
            </a:r>
          </a:p>
          <a:p>
            <a:pPr eaLnBrk="1" hangingPunct="1"/>
            <a:r>
              <a:rPr lang="en-US" sz="2400" dirty="0" smtClean="0">
                <a:solidFill>
                  <a:srgbClr val="373737"/>
                </a:solidFill>
              </a:rPr>
              <a:t>Describe substrate </a:t>
            </a:r>
            <a:r>
              <a:rPr lang="en-US" sz="2400" dirty="0">
                <a:solidFill>
                  <a:srgbClr val="373737"/>
                </a:solidFill>
              </a:rPr>
              <a:t>specificity </a:t>
            </a:r>
            <a:r>
              <a:rPr lang="en-US" sz="2400" dirty="0" smtClean="0">
                <a:solidFill>
                  <a:srgbClr val="373737"/>
                </a:solidFill>
              </a:rPr>
              <a:t>within SLC families</a:t>
            </a:r>
          </a:p>
          <a:p>
            <a:pPr eaLnBrk="1" hangingPunct="1"/>
            <a:r>
              <a:rPr lang="en-US" sz="2400" dirty="0" smtClean="0">
                <a:solidFill>
                  <a:srgbClr val="373737"/>
                </a:solidFill>
              </a:rPr>
              <a:t>Aid </a:t>
            </a:r>
            <a:r>
              <a:rPr lang="en-US" sz="2400" dirty="0">
                <a:solidFill>
                  <a:srgbClr val="373737"/>
                </a:solidFill>
              </a:rPr>
              <a:t>in structure determination by the </a:t>
            </a:r>
            <a:r>
              <a:rPr lang="en-US" sz="2400" dirty="0" smtClean="0">
                <a:solidFill>
                  <a:srgbClr val="373737"/>
                </a:solidFill>
              </a:rPr>
              <a:t>CSMP</a:t>
            </a:r>
            <a:endParaRPr lang="en-US" sz="2400" dirty="0" smtClean="0"/>
          </a:p>
        </p:txBody>
      </p:sp>
    </p:spTree>
    <p:extLst>
      <p:ext uri="{BB962C8B-B14F-4D97-AF65-F5344CB8AC3E}">
        <p14:creationId xmlns:p14="http://schemas.microsoft.com/office/powerpoint/2010/main" val="20561464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LCe1PID25+SLCe1PID10-noBad.png"/>
          <p:cNvPicPr>
            <a:picLocks noChangeAspect="1"/>
          </p:cNvPicPr>
          <p:nvPr/>
        </p:nvPicPr>
        <p:blipFill>
          <a:blip r:embed="rId3"/>
          <a:srcRect l="56645"/>
          <a:stretch>
            <a:fillRect/>
          </a:stretch>
        </p:blipFill>
        <p:spPr>
          <a:xfrm>
            <a:off x="3352800" y="1185120"/>
            <a:ext cx="3810000" cy="5154016"/>
          </a:xfrm>
          <a:prstGeom prst="rect">
            <a:avLst/>
          </a:prstGeom>
        </p:spPr>
      </p:pic>
      <p:sp>
        <p:nvSpPr>
          <p:cNvPr id="2" name="Title 1"/>
          <p:cNvSpPr>
            <a:spLocks noGrp="1"/>
          </p:cNvSpPr>
          <p:nvPr>
            <p:ph type="title"/>
          </p:nvPr>
        </p:nvSpPr>
        <p:spPr>
          <a:xfrm>
            <a:off x="457200" y="331309"/>
            <a:ext cx="8077200" cy="1143000"/>
          </a:xfrm>
        </p:spPr>
        <p:txBody>
          <a:bodyPr/>
          <a:lstStyle/>
          <a:p>
            <a:r>
              <a:rPr lang="en-US" sz="2800" dirty="0" smtClean="0"/>
              <a:t>Targets for ligand discovery</a:t>
            </a:r>
            <a:endParaRPr lang="en-US" sz="2800" dirty="0"/>
          </a:p>
        </p:txBody>
      </p:sp>
      <p:sp>
        <p:nvSpPr>
          <p:cNvPr id="32" name="TextBox 31"/>
          <p:cNvSpPr txBox="1"/>
          <p:nvPr/>
        </p:nvSpPr>
        <p:spPr>
          <a:xfrm>
            <a:off x="299443" y="6297943"/>
            <a:ext cx="5395591" cy="276999"/>
          </a:xfrm>
          <a:prstGeom prst="rect">
            <a:avLst/>
          </a:prstGeom>
          <a:noFill/>
        </p:spPr>
        <p:txBody>
          <a:bodyPr wrap="square" rtlCol="0">
            <a:spAutoFit/>
          </a:bodyPr>
          <a:lstStyle/>
          <a:p>
            <a:r>
              <a:rPr lang="en-US" sz="1200" dirty="0" smtClean="0">
                <a:solidFill>
                  <a:srgbClr val="373737"/>
                </a:solidFill>
              </a:rPr>
              <a:t>Schlessinger </a:t>
            </a:r>
            <a:r>
              <a:rPr lang="en-US" sz="1200" i="1" dirty="0" smtClean="0">
                <a:solidFill>
                  <a:srgbClr val="373737"/>
                </a:solidFill>
              </a:rPr>
              <a:t>et al</a:t>
            </a:r>
            <a:r>
              <a:rPr lang="en-US" sz="1200" dirty="0" smtClean="0">
                <a:solidFill>
                  <a:srgbClr val="373737"/>
                </a:solidFill>
              </a:rPr>
              <a:t>. Protein Sci. 2010 Mar;19(3):412-28</a:t>
            </a:r>
            <a:endParaRPr lang="en-US" sz="1200" dirty="0">
              <a:solidFill>
                <a:srgbClr val="373737"/>
              </a:solidFill>
            </a:endParaRPr>
          </a:p>
        </p:txBody>
      </p:sp>
      <p:sp>
        <p:nvSpPr>
          <p:cNvPr id="34" name="Oval 33"/>
          <p:cNvSpPr/>
          <p:nvPr/>
        </p:nvSpPr>
        <p:spPr>
          <a:xfrm>
            <a:off x="4648200" y="1870920"/>
            <a:ext cx="533400" cy="533400"/>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6920034" y="1185120"/>
            <a:ext cx="2286000" cy="923330"/>
          </a:xfrm>
          <a:prstGeom prst="rect">
            <a:avLst/>
          </a:prstGeom>
        </p:spPr>
        <p:txBody>
          <a:bodyPr wrap="square">
            <a:spAutoFit/>
          </a:bodyPr>
          <a:lstStyle/>
          <a:p>
            <a:r>
              <a:rPr lang="en-US" sz="1400" dirty="0" smtClean="0"/>
              <a:t> </a:t>
            </a:r>
            <a:r>
              <a:rPr lang="en-US" dirty="0" smtClean="0">
                <a:solidFill>
                  <a:srgbClr val="34406E"/>
                </a:solidFill>
              </a:rPr>
              <a:t>Multi antimicrobial extrusion (MATE) family</a:t>
            </a:r>
            <a:endParaRPr lang="en-US" dirty="0">
              <a:solidFill>
                <a:srgbClr val="34406E"/>
              </a:solidFill>
            </a:endParaRPr>
          </a:p>
        </p:txBody>
      </p:sp>
      <p:pic>
        <p:nvPicPr>
          <p:cNvPr id="40" name="Picture 39" descr="mate-purple.png"/>
          <p:cNvPicPr>
            <a:picLocks noChangeAspect="1"/>
          </p:cNvPicPr>
          <p:nvPr/>
        </p:nvPicPr>
        <p:blipFill>
          <a:blip r:embed="rId4"/>
          <a:srcRect l="17500" t="7543" r="15000" b="658"/>
          <a:stretch>
            <a:fillRect/>
          </a:stretch>
        </p:blipFill>
        <p:spPr>
          <a:xfrm>
            <a:off x="7518400" y="1870920"/>
            <a:ext cx="925830" cy="914400"/>
          </a:xfrm>
          <a:prstGeom prst="rect">
            <a:avLst/>
          </a:prstGeom>
        </p:spPr>
      </p:pic>
      <p:cxnSp>
        <p:nvCxnSpPr>
          <p:cNvPr id="41" name="Straight Arrow Connector 40"/>
          <p:cNvCxnSpPr/>
          <p:nvPr/>
        </p:nvCxnSpPr>
        <p:spPr>
          <a:xfrm>
            <a:off x="5410200" y="2099520"/>
            <a:ext cx="1509834" cy="0"/>
          </a:xfrm>
          <a:prstGeom prst="straightConnector1">
            <a:avLst/>
          </a:prstGeom>
          <a:ln>
            <a:solidFill>
              <a:srgbClr val="010000"/>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19695" y="3189163"/>
            <a:ext cx="1813905" cy="923330"/>
          </a:xfrm>
          <a:prstGeom prst="rect">
            <a:avLst/>
          </a:prstGeom>
          <a:noFill/>
        </p:spPr>
        <p:txBody>
          <a:bodyPr wrap="none" rtlCol="0">
            <a:spAutoFit/>
          </a:bodyPr>
          <a:lstStyle/>
          <a:p>
            <a:r>
              <a:rPr lang="en-US" dirty="0" smtClean="0">
                <a:solidFill>
                  <a:srgbClr val="34406E"/>
                </a:solidFill>
                <a:ea typeface="ＭＳ Ｐゴシック" charset="-128"/>
              </a:rPr>
              <a:t>NET (SLC6A2)</a:t>
            </a:r>
          </a:p>
          <a:p>
            <a:r>
              <a:rPr lang="en-US" dirty="0" smtClean="0">
                <a:solidFill>
                  <a:srgbClr val="34406E"/>
                </a:solidFill>
                <a:ea typeface="ＭＳ Ｐゴシック" charset="-128"/>
              </a:rPr>
              <a:t>GAT2 (SLC6A13)</a:t>
            </a:r>
          </a:p>
          <a:p>
            <a:r>
              <a:rPr lang="en-US" dirty="0" smtClean="0">
                <a:solidFill>
                  <a:srgbClr val="34406E"/>
                </a:solidFill>
                <a:ea typeface="ＭＳ Ｐゴシック" charset="-128"/>
              </a:rPr>
              <a:t>LAT1 (SLC7A5)</a:t>
            </a:r>
          </a:p>
        </p:txBody>
      </p:sp>
      <p:sp>
        <p:nvSpPr>
          <p:cNvPr id="17" name="Oval 16"/>
          <p:cNvSpPr/>
          <p:nvPr/>
        </p:nvSpPr>
        <p:spPr>
          <a:xfrm>
            <a:off x="3352800" y="2709120"/>
            <a:ext cx="1752600" cy="1600200"/>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920034" y="2893786"/>
            <a:ext cx="1945214" cy="369332"/>
          </a:xfrm>
          <a:prstGeom prst="rect">
            <a:avLst/>
          </a:prstGeom>
          <a:noFill/>
        </p:spPr>
        <p:txBody>
          <a:bodyPr wrap="none" rtlCol="0">
            <a:spAutoFit/>
          </a:bodyPr>
          <a:lstStyle/>
          <a:p>
            <a:r>
              <a:rPr lang="en-US" dirty="0" smtClean="0">
                <a:solidFill>
                  <a:srgbClr val="34406E"/>
                </a:solidFill>
                <a:ea typeface="ＭＳ Ｐゴシック" charset="-128"/>
              </a:rPr>
              <a:t>MATE1 (SLC47A1)</a:t>
            </a:r>
          </a:p>
        </p:txBody>
      </p:sp>
      <p:sp>
        <p:nvSpPr>
          <p:cNvPr id="21" name="TextBox 20"/>
          <p:cNvSpPr txBox="1"/>
          <p:nvPr/>
        </p:nvSpPr>
        <p:spPr>
          <a:xfrm>
            <a:off x="7612392" y="4766870"/>
            <a:ext cx="1676400" cy="369332"/>
          </a:xfrm>
          <a:prstGeom prst="rect">
            <a:avLst/>
          </a:prstGeom>
          <a:noFill/>
        </p:spPr>
        <p:txBody>
          <a:bodyPr wrap="square" rtlCol="0">
            <a:spAutoFit/>
          </a:bodyPr>
          <a:lstStyle/>
          <a:p>
            <a:r>
              <a:rPr lang="en-US" sz="1800" b="1" dirty="0" smtClean="0">
                <a:solidFill>
                  <a:srgbClr val="34406E"/>
                </a:solidFill>
              </a:rPr>
              <a:t>MFS</a:t>
            </a:r>
            <a:endParaRPr lang="en-US" sz="1800" b="1" dirty="0">
              <a:solidFill>
                <a:srgbClr val="34406E"/>
              </a:solidFill>
            </a:endParaRPr>
          </a:p>
        </p:txBody>
      </p:sp>
      <p:sp>
        <p:nvSpPr>
          <p:cNvPr id="22" name="TextBox 21"/>
          <p:cNvSpPr txBox="1"/>
          <p:nvPr/>
        </p:nvSpPr>
        <p:spPr>
          <a:xfrm>
            <a:off x="500517" y="2590875"/>
            <a:ext cx="2590800" cy="369332"/>
          </a:xfrm>
          <a:prstGeom prst="rect">
            <a:avLst/>
          </a:prstGeom>
          <a:noFill/>
        </p:spPr>
        <p:txBody>
          <a:bodyPr wrap="square" rtlCol="0">
            <a:spAutoFit/>
          </a:bodyPr>
          <a:lstStyle/>
          <a:p>
            <a:r>
              <a:rPr lang="en-US" sz="1800" b="1" dirty="0" err="1" smtClean="0">
                <a:solidFill>
                  <a:srgbClr val="34406E"/>
                </a:solidFill>
              </a:rPr>
              <a:t>LeuT</a:t>
            </a:r>
            <a:r>
              <a:rPr lang="en-US" sz="1800" b="1" dirty="0" smtClean="0">
                <a:solidFill>
                  <a:srgbClr val="34406E"/>
                </a:solidFill>
              </a:rPr>
              <a:t>-like </a:t>
            </a:r>
            <a:endParaRPr lang="en-US" sz="1800" b="1" dirty="0">
              <a:solidFill>
                <a:srgbClr val="34406E"/>
              </a:solidFill>
            </a:endParaRPr>
          </a:p>
        </p:txBody>
      </p:sp>
      <p:pic>
        <p:nvPicPr>
          <p:cNvPr id="15" name="Picture 14" descr="slc5green2.png"/>
          <p:cNvPicPr>
            <a:picLocks noChangeAspect="1"/>
          </p:cNvPicPr>
          <p:nvPr/>
        </p:nvPicPr>
        <p:blipFill>
          <a:blip r:embed="rId5"/>
          <a:srcRect l="13085" r="18870"/>
          <a:stretch>
            <a:fillRect/>
          </a:stretch>
        </p:blipFill>
        <p:spPr>
          <a:xfrm>
            <a:off x="2133600" y="2963515"/>
            <a:ext cx="1028700" cy="1148978"/>
          </a:xfrm>
          <a:prstGeom prst="rect">
            <a:avLst/>
          </a:prstGeom>
        </p:spPr>
      </p:pic>
    </p:spTree>
    <p:extLst>
      <p:ext uri="{BB962C8B-B14F-4D97-AF65-F5344CB8AC3E}">
        <p14:creationId xmlns:p14="http://schemas.microsoft.com/office/powerpoint/2010/main" val="2165706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9"/>
          <p:cNvSpPr txBox="1">
            <a:spLocks noChangeArrowheads="1"/>
          </p:cNvSpPr>
          <p:nvPr/>
        </p:nvSpPr>
        <p:spPr bwMode="auto">
          <a:xfrm>
            <a:off x="3505200" y="4062238"/>
            <a:ext cx="2590800" cy="830997"/>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373737"/>
                </a:solidFill>
              </a:rPr>
              <a:t>E. Computationally Validate binding site (DOCK, DUD)</a:t>
            </a:r>
            <a:endParaRPr lang="en-US" sz="1600" dirty="0">
              <a:solidFill>
                <a:srgbClr val="373737"/>
              </a:solidFill>
            </a:endParaRPr>
          </a:p>
        </p:txBody>
      </p:sp>
      <p:sp>
        <p:nvSpPr>
          <p:cNvPr id="7" name="TextBox 25"/>
          <p:cNvSpPr txBox="1">
            <a:spLocks noChangeArrowheads="1"/>
          </p:cNvSpPr>
          <p:nvPr/>
        </p:nvSpPr>
        <p:spPr bwMode="auto">
          <a:xfrm>
            <a:off x="7888" y="1530768"/>
            <a:ext cx="3200400" cy="584776"/>
          </a:xfrm>
          <a:prstGeom prst="rect">
            <a:avLst/>
          </a:prstGeom>
          <a:noFill/>
          <a:ln w="9525">
            <a:noFill/>
            <a:miter lim="800000"/>
            <a:headEnd/>
            <a:tailEnd/>
          </a:ln>
        </p:spPr>
        <p:txBody>
          <a:bodyPr wrap="square">
            <a:prstTxWarp prst="textNoShape">
              <a:avLst/>
            </a:prstTxWarp>
            <a:spAutoFit/>
          </a:bodyPr>
          <a:lstStyle/>
          <a:p>
            <a:pPr marL="342900" indent="-342900">
              <a:buAutoNum type="alphaUcPeriod"/>
            </a:pPr>
            <a:r>
              <a:rPr lang="en-US" sz="1600" dirty="0" smtClean="0">
                <a:solidFill>
                  <a:srgbClr val="373737"/>
                </a:solidFill>
              </a:rPr>
              <a:t>Search for template structure (PDB, OPM)</a:t>
            </a:r>
            <a:endParaRPr lang="en-US" sz="1600" dirty="0">
              <a:solidFill>
                <a:srgbClr val="373737"/>
              </a:solidFill>
            </a:endParaRPr>
          </a:p>
        </p:txBody>
      </p:sp>
      <p:sp>
        <p:nvSpPr>
          <p:cNvPr id="8" name="Right Arrow 7"/>
          <p:cNvSpPr/>
          <p:nvPr/>
        </p:nvSpPr>
        <p:spPr>
          <a:xfrm rot="10800000">
            <a:off x="5753100" y="5490912"/>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TextBox 8"/>
          <p:cNvSpPr txBox="1">
            <a:spLocks noChangeArrowheads="1"/>
          </p:cNvSpPr>
          <p:nvPr/>
        </p:nvSpPr>
        <p:spPr bwMode="auto">
          <a:xfrm>
            <a:off x="3200400" y="1514992"/>
            <a:ext cx="2971800" cy="58477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373737"/>
                </a:solidFill>
              </a:rPr>
              <a:t>B. Align target and template (SALIGN, PROMALS3D)</a:t>
            </a:r>
            <a:endParaRPr lang="en-US" sz="1600" dirty="0">
              <a:solidFill>
                <a:srgbClr val="373737"/>
              </a:solidFill>
            </a:endParaRPr>
          </a:p>
        </p:txBody>
      </p:sp>
      <p:sp>
        <p:nvSpPr>
          <p:cNvPr id="10" name="Rectangle 11"/>
          <p:cNvSpPr>
            <a:spLocks noChangeArrowheads="1"/>
          </p:cNvSpPr>
          <p:nvPr/>
        </p:nvSpPr>
        <p:spPr bwMode="auto">
          <a:xfrm>
            <a:off x="8153400" y="3814512"/>
            <a:ext cx="198438" cy="381000"/>
          </a:xfrm>
          <a:prstGeom prst="rect">
            <a:avLst/>
          </a:prstGeom>
          <a:solidFill>
            <a:schemeClr val="bg1"/>
          </a:solidFill>
          <a:ln w="9525">
            <a:noFill/>
            <a:miter lim="800000"/>
            <a:headEnd/>
            <a:tailEnd/>
          </a:ln>
        </p:spPr>
        <p:txBody>
          <a:bodyPr wrap="none" anchor="ctr">
            <a:prstTxWarp prst="textNoShape">
              <a:avLst/>
            </a:prstTxWarp>
          </a:bodyPr>
          <a:lstStyle/>
          <a:p>
            <a:pPr algn="ctr" eaLnBrk="1" hangingPunct="1">
              <a:spcBef>
                <a:spcPct val="50000"/>
              </a:spcBef>
            </a:pPr>
            <a:endParaRPr lang="en-US" sz="800" dirty="0"/>
          </a:p>
        </p:txBody>
      </p:sp>
      <p:sp>
        <p:nvSpPr>
          <p:cNvPr id="11" name="Right Arrow 10"/>
          <p:cNvSpPr/>
          <p:nvPr/>
        </p:nvSpPr>
        <p:spPr>
          <a:xfrm>
            <a:off x="2286000" y="2595312"/>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TextBox 11"/>
          <p:cNvSpPr txBox="1">
            <a:spLocks noChangeArrowheads="1"/>
          </p:cNvSpPr>
          <p:nvPr/>
        </p:nvSpPr>
        <p:spPr bwMode="auto">
          <a:xfrm>
            <a:off x="6116744" y="1499216"/>
            <a:ext cx="3060700" cy="58477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373737"/>
                </a:solidFill>
              </a:rPr>
              <a:t>C. Construct and assess model (MODELLER, Z-DOPE)</a:t>
            </a:r>
          </a:p>
        </p:txBody>
      </p:sp>
      <p:pic>
        <p:nvPicPr>
          <p:cNvPr id="13" name="Picture 12" descr="template_example.png"/>
          <p:cNvPicPr>
            <a:picLocks noChangeAspect="1"/>
          </p:cNvPicPr>
          <p:nvPr/>
        </p:nvPicPr>
        <p:blipFill>
          <a:blip r:embed="rId2"/>
          <a:srcRect l="25094" t="9584" r="20647" b="10000"/>
          <a:stretch>
            <a:fillRect/>
          </a:stretch>
        </p:blipFill>
        <p:spPr>
          <a:xfrm>
            <a:off x="626326" y="2406770"/>
            <a:ext cx="1300125" cy="1542558"/>
          </a:xfrm>
          <a:prstGeom prst="rect">
            <a:avLst/>
          </a:prstGeom>
        </p:spPr>
      </p:pic>
      <p:pic>
        <p:nvPicPr>
          <p:cNvPr id="14" name="Picture 13" descr="model_example.png"/>
          <p:cNvPicPr>
            <a:picLocks noChangeAspect="1"/>
          </p:cNvPicPr>
          <p:nvPr/>
        </p:nvPicPr>
        <p:blipFill>
          <a:blip r:embed="rId3"/>
          <a:srcRect l="22884" t="6667" r="16105" b="14444"/>
          <a:stretch>
            <a:fillRect/>
          </a:stretch>
        </p:blipFill>
        <p:spPr>
          <a:xfrm>
            <a:off x="6010709" y="2115544"/>
            <a:ext cx="1338981" cy="1509010"/>
          </a:xfrm>
          <a:prstGeom prst="rect">
            <a:avLst/>
          </a:prstGeom>
        </p:spPr>
      </p:pic>
      <p:grpSp>
        <p:nvGrpSpPr>
          <p:cNvPr id="15" name="Group 14"/>
          <p:cNvGrpSpPr/>
          <p:nvPr/>
        </p:nvGrpSpPr>
        <p:grpSpPr>
          <a:xfrm>
            <a:off x="3200400" y="2366712"/>
            <a:ext cx="2514600" cy="567154"/>
            <a:chOff x="10972800" y="7086600"/>
            <a:chExt cx="2514600" cy="567154"/>
          </a:xfrm>
        </p:grpSpPr>
        <p:sp>
          <p:nvSpPr>
            <p:cNvPr id="29" name="TextBox 28"/>
            <p:cNvSpPr txBox="1"/>
            <p:nvPr/>
          </p:nvSpPr>
          <p:spPr>
            <a:xfrm>
              <a:off x="10972800" y="7086600"/>
              <a:ext cx="2514600" cy="338554"/>
            </a:xfrm>
            <a:prstGeom prst="rect">
              <a:avLst/>
            </a:prstGeom>
            <a:noFill/>
          </p:spPr>
          <p:txBody>
            <a:bodyPr wrap="none" rtlCol="0">
              <a:noAutofit/>
            </a:bodyPr>
            <a:lstStyle/>
            <a:p>
              <a:pPr algn="just"/>
              <a:r>
                <a:rPr lang="en-US" sz="1200" kern="100" spc="100" dirty="0" smtClean="0">
                  <a:solidFill>
                    <a:srgbClr val="3366FF"/>
                  </a:solidFill>
                  <a:latin typeface="Arial"/>
                  <a:cs typeface="Arial"/>
                </a:rPr>
                <a:t>GGMEAVITGLADDFQAA</a:t>
              </a:r>
              <a:endParaRPr lang="en-US" sz="1200" kern="100" spc="100" dirty="0">
                <a:solidFill>
                  <a:srgbClr val="3366FF"/>
                </a:solidFill>
                <a:latin typeface="Arial"/>
                <a:cs typeface="Arial"/>
              </a:endParaRPr>
            </a:p>
          </p:txBody>
        </p:sp>
        <p:sp>
          <p:nvSpPr>
            <p:cNvPr id="30" name="TextBox 29"/>
            <p:cNvSpPr txBox="1"/>
            <p:nvPr/>
          </p:nvSpPr>
          <p:spPr>
            <a:xfrm>
              <a:off x="10972800" y="7315200"/>
              <a:ext cx="2133600" cy="338554"/>
            </a:xfrm>
            <a:prstGeom prst="rect">
              <a:avLst/>
            </a:prstGeom>
            <a:noFill/>
          </p:spPr>
          <p:txBody>
            <a:bodyPr vert="horz" wrap="none" rtlCol="0" anchor="t">
              <a:noAutofit/>
            </a:bodyPr>
            <a:lstStyle/>
            <a:p>
              <a:pPr algn="just"/>
              <a:r>
                <a:rPr lang="en-US" sz="1200" kern="100" spc="100" dirty="0" smtClean="0">
                  <a:solidFill>
                    <a:srgbClr val="800000"/>
                  </a:solidFill>
                  <a:latin typeface="Arial"/>
                  <a:cs typeface="Arial"/>
                </a:rPr>
                <a:t>AIM--QPMIAFLEDELKL-</a:t>
              </a:r>
              <a:endParaRPr lang="en-US" sz="1200" kern="100" spc="100" dirty="0">
                <a:solidFill>
                  <a:srgbClr val="800000"/>
                </a:solidFill>
                <a:latin typeface="Arial"/>
                <a:cs typeface="Arial"/>
              </a:endParaRPr>
            </a:p>
          </p:txBody>
        </p:sp>
      </p:grpSp>
      <p:sp>
        <p:nvSpPr>
          <p:cNvPr id="16" name="TextBox 15"/>
          <p:cNvSpPr txBox="1"/>
          <p:nvPr/>
        </p:nvSpPr>
        <p:spPr>
          <a:xfrm>
            <a:off x="457200" y="2040457"/>
            <a:ext cx="2514600" cy="381000"/>
          </a:xfrm>
          <a:prstGeom prst="rect">
            <a:avLst/>
          </a:prstGeom>
          <a:noFill/>
        </p:spPr>
        <p:txBody>
          <a:bodyPr wrap="square" rtlCol="0">
            <a:noAutofit/>
          </a:bodyPr>
          <a:lstStyle/>
          <a:p>
            <a:pPr algn="just"/>
            <a:r>
              <a:rPr lang="en-US" sz="1200" b="1" kern="100" spc="100" dirty="0" smtClean="0">
                <a:solidFill>
                  <a:srgbClr val="3366FF"/>
                </a:solidFill>
                <a:latin typeface="Arial"/>
                <a:cs typeface="Arial"/>
              </a:rPr>
              <a:t>Target protein sequence: </a:t>
            </a:r>
            <a:r>
              <a:rPr lang="en-US" sz="1200" kern="100" spc="100" dirty="0" smtClean="0">
                <a:solidFill>
                  <a:srgbClr val="3366FF"/>
                </a:solidFill>
                <a:latin typeface="Arial"/>
                <a:cs typeface="Arial"/>
              </a:rPr>
              <a:t>GGMEAVITGLADDFQAA</a:t>
            </a:r>
            <a:endParaRPr lang="en-US" sz="1200" kern="100" spc="100" dirty="0">
              <a:solidFill>
                <a:srgbClr val="3366FF"/>
              </a:solidFill>
              <a:latin typeface="Arial"/>
              <a:cs typeface="Arial"/>
            </a:endParaRPr>
          </a:p>
        </p:txBody>
      </p:sp>
      <p:pic>
        <p:nvPicPr>
          <p:cNvPr id="17" name="Picture 16" descr="tmp_graph.png"/>
          <p:cNvPicPr>
            <a:picLocks noChangeAspect="1"/>
          </p:cNvPicPr>
          <p:nvPr/>
        </p:nvPicPr>
        <p:blipFill>
          <a:blip r:embed="rId4"/>
          <a:stretch>
            <a:fillRect/>
          </a:stretch>
        </p:blipFill>
        <p:spPr>
          <a:xfrm>
            <a:off x="7467600" y="2146634"/>
            <a:ext cx="1562100" cy="1015079"/>
          </a:xfrm>
          <a:prstGeom prst="rect">
            <a:avLst/>
          </a:prstGeom>
        </p:spPr>
      </p:pic>
      <p:sp>
        <p:nvSpPr>
          <p:cNvPr id="18" name="TextBox 17"/>
          <p:cNvSpPr txBox="1">
            <a:spLocks noChangeArrowheads="1"/>
          </p:cNvSpPr>
          <p:nvPr/>
        </p:nvSpPr>
        <p:spPr bwMode="auto">
          <a:xfrm>
            <a:off x="6477000" y="4070913"/>
            <a:ext cx="2133600" cy="584776"/>
          </a:xfrm>
          <a:prstGeom prst="rect">
            <a:avLst/>
          </a:prstGeom>
          <a:noFill/>
          <a:ln w="9525">
            <a:noFill/>
            <a:miter lim="800000"/>
            <a:headEnd/>
            <a:tailEnd/>
          </a:ln>
        </p:spPr>
        <p:txBody>
          <a:bodyPr vert="horz" wrap="square">
            <a:prstTxWarp prst="textNoShape">
              <a:avLst/>
            </a:prstTxWarp>
            <a:spAutoFit/>
          </a:bodyPr>
          <a:lstStyle/>
          <a:p>
            <a:r>
              <a:rPr lang="en-US" sz="1600" dirty="0" smtClean="0">
                <a:solidFill>
                  <a:srgbClr val="373737"/>
                </a:solidFill>
              </a:rPr>
              <a:t>D. Refine side chains (SCWRL4)</a:t>
            </a:r>
            <a:endParaRPr lang="en-US" sz="1600" dirty="0">
              <a:solidFill>
                <a:srgbClr val="373737"/>
              </a:solidFill>
            </a:endParaRPr>
          </a:p>
        </p:txBody>
      </p:sp>
      <p:pic>
        <p:nvPicPr>
          <p:cNvPr id="19" name="Picture 18" descr="refine_example2.png"/>
          <p:cNvPicPr>
            <a:picLocks noChangeAspect="1"/>
          </p:cNvPicPr>
          <p:nvPr/>
        </p:nvPicPr>
        <p:blipFill>
          <a:blip r:embed="rId5"/>
          <a:srcRect l="15949" t="2222" r="19630" b="4444"/>
          <a:stretch>
            <a:fillRect/>
          </a:stretch>
        </p:blipFill>
        <p:spPr>
          <a:xfrm>
            <a:off x="6680200" y="4698432"/>
            <a:ext cx="1574800" cy="1889760"/>
          </a:xfrm>
          <a:prstGeom prst="rect">
            <a:avLst/>
          </a:prstGeom>
        </p:spPr>
      </p:pic>
      <p:sp>
        <p:nvSpPr>
          <p:cNvPr id="20" name="Left-Right Arrow 19"/>
          <p:cNvSpPr/>
          <p:nvPr/>
        </p:nvSpPr>
        <p:spPr>
          <a:xfrm>
            <a:off x="5334000" y="2595312"/>
            <a:ext cx="533400" cy="3048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 name="Right Arrow 20"/>
          <p:cNvSpPr/>
          <p:nvPr/>
        </p:nvSpPr>
        <p:spPr>
          <a:xfrm rot="5400000">
            <a:off x="7353300" y="3532674"/>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Right Arrow 21"/>
          <p:cNvSpPr/>
          <p:nvPr/>
        </p:nvSpPr>
        <p:spPr>
          <a:xfrm rot="10800000">
            <a:off x="2590800" y="5490912"/>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3" name="Picture 22" descr="binding_site_white2_enrich4.png"/>
          <p:cNvPicPr/>
          <p:nvPr/>
        </p:nvPicPr>
        <p:blipFill>
          <a:blip r:embed="rId6"/>
          <a:srcRect l="48754"/>
          <a:stretch>
            <a:fillRect/>
          </a:stretch>
        </p:blipFill>
        <p:spPr>
          <a:xfrm>
            <a:off x="3390900" y="4957512"/>
            <a:ext cx="2057400" cy="1828800"/>
          </a:xfrm>
          <a:prstGeom prst="rect">
            <a:avLst/>
          </a:prstGeom>
        </p:spPr>
      </p:pic>
      <p:pic>
        <p:nvPicPr>
          <p:cNvPr id="24" name="Picture 23"/>
          <p:cNvPicPr>
            <a:picLocks noChangeAspect="1"/>
          </p:cNvPicPr>
          <p:nvPr/>
        </p:nvPicPr>
        <p:blipFill>
          <a:blip r:embed="rId7"/>
          <a:stretch>
            <a:fillRect/>
          </a:stretch>
        </p:blipFill>
        <p:spPr>
          <a:xfrm>
            <a:off x="838200" y="4489706"/>
            <a:ext cx="1130852" cy="812800"/>
          </a:xfrm>
          <a:prstGeom prst="rect">
            <a:avLst/>
          </a:prstGeom>
        </p:spPr>
      </p:pic>
      <p:pic>
        <p:nvPicPr>
          <p:cNvPr id="25" name="Picture 24"/>
          <p:cNvPicPr>
            <a:picLocks noChangeAspect="1"/>
          </p:cNvPicPr>
          <p:nvPr/>
        </p:nvPicPr>
        <p:blipFill>
          <a:blip r:embed="rId8"/>
          <a:stretch>
            <a:fillRect/>
          </a:stretch>
        </p:blipFill>
        <p:spPr>
          <a:xfrm>
            <a:off x="304800" y="5419360"/>
            <a:ext cx="2298700" cy="367792"/>
          </a:xfrm>
          <a:prstGeom prst="rect">
            <a:avLst/>
          </a:prstGeom>
        </p:spPr>
      </p:pic>
      <p:pic>
        <p:nvPicPr>
          <p:cNvPr id="26" name="Picture 25" descr="Picture 26.png"/>
          <p:cNvPicPr>
            <a:picLocks noChangeAspect="1"/>
          </p:cNvPicPr>
          <p:nvPr/>
        </p:nvPicPr>
        <p:blipFill>
          <a:blip r:embed="rId9"/>
          <a:stretch>
            <a:fillRect/>
          </a:stretch>
        </p:blipFill>
        <p:spPr>
          <a:xfrm>
            <a:off x="533400" y="5908392"/>
            <a:ext cx="1866571" cy="541035"/>
          </a:xfrm>
          <a:prstGeom prst="rect">
            <a:avLst/>
          </a:prstGeom>
        </p:spPr>
      </p:pic>
      <p:sp>
        <p:nvSpPr>
          <p:cNvPr id="27" name="TextBox 29"/>
          <p:cNvSpPr txBox="1">
            <a:spLocks noChangeArrowheads="1"/>
          </p:cNvSpPr>
          <p:nvPr/>
        </p:nvSpPr>
        <p:spPr bwMode="auto">
          <a:xfrm>
            <a:off x="457200" y="4084598"/>
            <a:ext cx="2286000"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373737"/>
                </a:solidFill>
              </a:rPr>
              <a:t>F. Virtual screening</a:t>
            </a:r>
            <a:endParaRPr lang="en-US" sz="1600" dirty="0">
              <a:solidFill>
                <a:srgbClr val="373737"/>
              </a:solidFill>
            </a:endParaRPr>
          </a:p>
        </p:txBody>
      </p:sp>
      <p:sp>
        <p:nvSpPr>
          <p:cNvPr id="28" name="Right Arrow 27"/>
          <p:cNvSpPr/>
          <p:nvPr/>
        </p:nvSpPr>
        <p:spPr>
          <a:xfrm rot="16200000">
            <a:off x="4000500" y="3360336"/>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 name="Title 1"/>
          <p:cNvSpPr>
            <a:spLocks noGrp="1"/>
          </p:cNvSpPr>
          <p:nvPr>
            <p:ph type="title"/>
          </p:nvPr>
        </p:nvSpPr>
        <p:spPr>
          <a:xfrm>
            <a:off x="533399" y="545126"/>
            <a:ext cx="8703283" cy="1143000"/>
          </a:xfrm>
        </p:spPr>
        <p:txBody>
          <a:bodyPr/>
          <a:lstStyle/>
          <a:p>
            <a:r>
              <a:rPr lang="en-US" sz="2800" dirty="0" smtClean="0"/>
              <a:t>Approach: comparative modeling, docking, and virtual screening</a:t>
            </a:r>
            <a:endParaRPr lang="en-US" sz="2800" dirty="0"/>
          </a:p>
        </p:txBody>
      </p:sp>
      <p:sp>
        <p:nvSpPr>
          <p:cNvPr id="2" name="TextBox 1"/>
          <p:cNvSpPr txBox="1"/>
          <p:nvPr/>
        </p:nvSpPr>
        <p:spPr>
          <a:xfrm>
            <a:off x="930050" y="12521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542133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872"/>
            <a:ext cx="8382000" cy="1143000"/>
          </a:xfrm>
        </p:spPr>
        <p:txBody>
          <a:bodyPr/>
          <a:lstStyle/>
          <a:p>
            <a:r>
              <a:rPr lang="en-US" sz="2800" dirty="0" smtClean="0"/>
              <a:t>The norepinephrine transporter (NET, SLC6A2)</a:t>
            </a:r>
            <a:endParaRPr lang="en-US" sz="2800" dirty="0"/>
          </a:p>
        </p:txBody>
      </p:sp>
      <p:sp>
        <p:nvSpPr>
          <p:cNvPr id="4" name="Date Placeholder 3"/>
          <p:cNvSpPr>
            <a:spLocks noGrp="1"/>
          </p:cNvSpPr>
          <p:nvPr>
            <p:ph type="dt" sz="half" idx="4294967295"/>
          </p:nvPr>
        </p:nvSpPr>
        <p:spPr>
          <a:xfrm>
            <a:off x="8610600" y="6915150"/>
            <a:ext cx="685800" cy="247650"/>
          </a:xfrm>
          <a:prstGeom prst="rect">
            <a:avLst/>
          </a:prstGeom>
        </p:spPr>
        <p:txBody>
          <a:bodyPr/>
          <a:lstStyle/>
          <a:p>
            <a:pPr>
              <a:defRPr/>
            </a:pPr>
            <a:endParaRPr lang="en-US" dirty="0"/>
          </a:p>
        </p:txBody>
      </p:sp>
      <p:pic>
        <p:nvPicPr>
          <p:cNvPr id="12" name="Picture 4"/>
          <p:cNvPicPr>
            <a:picLocks noChangeAspect="1" noChangeArrowheads="1"/>
          </p:cNvPicPr>
          <p:nvPr/>
        </p:nvPicPr>
        <p:blipFill>
          <a:blip r:embed="rId3"/>
          <a:srcRect l="49624" t="44200" b="4341"/>
          <a:stretch>
            <a:fillRect/>
          </a:stretch>
        </p:blipFill>
        <p:spPr bwMode="auto">
          <a:xfrm>
            <a:off x="5383740" y="4038600"/>
            <a:ext cx="3398520" cy="2427514"/>
          </a:xfrm>
          <a:prstGeom prst="rect">
            <a:avLst/>
          </a:prstGeom>
          <a:noFill/>
          <a:ln w="9525">
            <a:noFill/>
            <a:miter lim="800000"/>
            <a:headEnd/>
            <a:tailEnd/>
          </a:ln>
        </p:spPr>
      </p:pic>
      <p:sp>
        <p:nvSpPr>
          <p:cNvPr id="13" name="Text Box 2"/>
          <p:cNvSpPr txBox="1">
            <a:spLocks noChangeArrowheads="1"/>
          </p:cNvSpPr>
          <p:nvPr/>
        </p:nvSpPr>
        <p:spPr bwMode="auto">
          <a:xfrm>
            <a:off x="304800" y="6327614"/>
            <a:ext cx="53340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a:solidFill>
                  <a:srgbClr val="373737"/>
                </a:solidFill>
                <a:latin typeface="Helvetica" pitchFamily="-65" charset="0"/>
                <a:ea typeface="Helvetica" pitchFamily="-65" charset="0"/>
                <a:cs typeface="Helvetica" pitchFamily="-65" charset="0"/>
              </a:rPr>
              <a:t>Schousboe </a:t>
            </a:r>
            <a:r>
              <a:rPr lang="en-US" sz="1200" i="1" dirty="0">
                <a:solidFill>
                  <a:srgbClr val="373737"/>
                </a:solidFill>
                <a:latin typeface="Helvetica" pitchFamily="-65" charset="0"/>
                <a:ea typeface="Helvetica" pitchFamily="-65" charset="0"/>
                <a:cs typeface="Helvetica" pitchFamily="-65" charset="0"/>
              </a:rPr>
              <a:t>et al.</a:t>
            </a:r>
            <a:r>
              <a:rPr lang="en-US" sz="1200" dirty="0">
                <a:solidFill>
                  <a:srgbClr val="373737"/>
                </a:solidFill>
                <a:latin typeface="Helvetica" pitchFamily="-65" charset="0"/>
                <a:ea typeface="Helvetica" pitchFamily="-65" charset="0"/>
                <a:cs typeface="Helvetica" pitchFamily="-65" charset="0"/>
              </a:rPr>
              <a:t> Trends Pharmacol Sci. 2006 Jul;27(7):375-83.</a:t>
            </a:r>
            <a:endParaRPr lang="en-GB" sz="1200" dirty="0">
              <a:solidFill>
                <a:srgbClr val="373737"/>
              </a:solidFill>
              <a:latin typeface="Helvetica" pitchFamily="-65" charset="0"/>
              <a:ea typeface="Helvetica" pitchFamily="-65" charset="0"/>
              <a:cs typeface="Helvetica" pitchFamily="-65" charset="0"/>
            </a:endParaRPr>
          </a:p>
        </p:txBody>
      </p:sp>
      <p:pic>
        <p:nvPicPr>
          <p:cNvPr id="8" name="Picture 7"/>
          <p:cNvPicPr>
            <a:picLocks noChangeAspect="1"/>
          </p:cNvPicPr>
          <p:nvPr/>
        </p:nvPicPr>
        <p:blipFill>
          <a:blip r:embed="rId4"/>
          <a:srcRect b="8679"/>
          <a:stretch>
            <a:fillRect/>
          </a:stretch>
        </p:blipFill>
        <p:spPr>
          <a:xfrm>
            <a:off x="5777970" y="1272439"/>
            <a:ext cx="2819400" cy="2878137"/>
          </a:xfrm>
          <a:prstGeom prst="rect">
            <a:avLst/>
          </a:prstGeom>
        </p:spPr>
      </p:pic>
      <p:sp>
        <p:nvSpPr>
          <p:cNvPr id="9" name="Oval 8"/>
          <p:cNvSpPr/>
          <p:nvPr/>
        </p:nvSpPr>
        <p:spPr>
          <a:xfrm>
            <a:off x="5867400" y="1600200"/>
            <a:ext cx="762000" cy="381000"/>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3"/>
          <p:cNvSpPr txBox="1">
            <a:spLocks noChangeArrowheads="1"/>
          </p:cNvSpPr>
          <p:nvPr/>
        </p:nvSpPr>
        <p:spPr bwMode="auto">
          <a:xfrm>
            <a:off x="86749" y="1383494"/>
            <a:ext cx="5780651" cy="22317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5"/>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r>
              <a:rPr lang="en-US" sz="2400" dirty="0" smtClean="0">
                <a:solidFill>
                  <a:srgbClr val="373737"/>
                </a:solidFill>
              </a:rPr>
              <a:t>Biological Function:</a:t>
            </a:r>
          </a:p>
          <a:p>
            <a:pPr lvl="1"/>
            <a:r>
              <a:rPr lang="en-US" sz="1800" dirty="0" smtClean="0"/>
              <a:t>Na</a:t>
            </a:r>
            <a:r>
              <a:rPr lang="en-US" sz="1800" baseline="30000" dirty="0"/>
              <a:t>+</a:t>
            </a:r>
            <a:r>
              <a:rPr lang="en-US" sz="1800" dirty="0"/>
              <a:t>-</a:t>
            </a:r>
            <a:r>
              <a:rPr lang="en-US" sz="1800" baseline="30000" dirty="0"/>
              <a:t> </a:t>
            </a:r>
            <a:r>
              <a:rPr lang="en-US" sz="1800" dirty="0"/>
              <a:t>and </a:t>
            </a:r>
            <a:r>
              <a:rPr lang="en-US" sz="1800" dirty="0" err="1"/>
              <a:t>Cl</a:t>
            </a:r>
            <a:r>
              <a:rPr lang="en-US" sz="1800" baseline="30000" dirty="0"/>
              <a:t>-</a:t>
            </a:r>
            <a:r>
              <a:rPr lang="en-US" sz="1800" dirty="0"/>
              <a:t>- dependent neurotransmitter </a:t>
            </a:r>
            <a:r>
              <a:rPr lang="en-US" sz="1800" dirty="0" smtClean="0"/>
              <a:t>transporter</a:t>
            </a:r>
          </a:p>
          <a:p>
            <a:pPr lvl="1"/>
            <a:r>
              <a:rPr lang="en-US" sz="1800" dirty="0" smtClean="0"/>
              <a:t>Mutations </a:t>
            </a:r>
            <a:r>
              <a:rPr lang="en-US" sz="1800" dirty="0"/>
              <a:t>are associated with attention deficit hyperactivity disorder (ADHD), panic disorder, and severe orthostatic hypotension </a:t>
            </a:r>
            <a:endParaRPr lang="en-US" sz="1800" dirty="0" smtClean="0"/>
          </a:p>
        </p:txBody>
      </p:sp>
      <p:sp>
        <p:nvSpPr>
          <p:cNvPr id="15" name="Rectangle 3"/>
          <p:cNvSpPr txBox="1">
            <a:spLocks noChangeArrowheads="1"/>
          </p:cNvSpPr>
          <p:nvPr/>
        </p:nvSpPr>
        <p:spPr bwMode="auto">
          <a:xfrm>
            <a:off x="103356" y="3356973"/>
            <a:ext cx="4952902" cy="22317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5"/>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r>
              <a:rPr lang="en-US" sz="2400" dirty="0" smtClean="0">
                <a:solidFill>
                  <a:srgbClr val="373737"/>
                </a:solidFill>
              </a:rPr>
              <a:t>Pharmacology:</a:t>
            </a:r>
          </a:p>
          <a:p>
            <a:pPr lvl="1"/>
            <a:r>
              <a:rPr lang="en-US" sz="1800" dirty="0" smtClean="0"/>
              <a:t>Antidepressants</a:t>
            </a:r>
            <a:r>
              <a:rPr lang="en-US" sz="1800" dirty="0"/>
              <a:t>, </a:t>
            </a:r>
            <a:r>
              <a:rPr lang="en-US" sz="1800" dirty="0" err="1"/>
              <a:t>psychostimulants</a:t>
            </a:r>
            <a:r>
              <a:rPr lang="en-US" sz="1800" dirty="0"/>
              <a:t>, ADHD, neuropathic pain, weight loss, nasal decongestion, </a:t>
            </a:r>
            <a:r>
              <a:rPr lang="en-US" sz="1800" dirty="0" smtClean="0"/>
              <a:t>hypotension</a:t>
            </a:r>
          </a:p>
          <a:p>
            <a:pPr eaLnBrk="1" hangingPunct="1"/>
            <a:endParaRPr lang="en-US" sz="2400" dirty="0" smtClean="0"/>
          </a:p>
        </p:txBody>
      </p:sp>
    </p:spTree>
    <p:extLst>
      <p:ext uri="{BB962C8B-B14F-4D97-AF65-F5344CB8AC3E}">
        <p14:creationId xmlns:p14="http://schemas.microsoft.com/office/powerpoint/2010/main" val="2940423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872"/>
            <a:ext cx="8229600" cy="1143000"/>
          </a:xfrm>
        </p:spPr>
        <p:txBody>
          <a:bodyPr/>
          <a:lstStyle/>
          <a:p>
            <a:r>
              <a:rPr lang="en-US" dirty="0" smtClean="0"/>
              <a:t>NET model based on the </a:t>
            </a:r>
            <a:r>
              <a:rPr lang="en-US" dirty="0" err="1" smtClean="0"/>
              <a:t>leucine</a:t>
            </a:r>
            <a:r>
              <a:rPr lang="en-US" dirty="0" smtClean="0"/>
              <a:t> transporter </a:t>
            </a:r>
            <a:r>
              <a:rPr lang="en-US" dirty="0" err="1" smtClean="0"/>
              <a:t>LeuT</a:t>
            </a:r>
            <a:endParaRPr lang="en-US" dirty="0"/>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pic>
        <p:nvPicPr>
          <p:cNvPr id="6" name="Picture 5"/>
          <p:cNvPicPr>
            <a:picLocks noChangeAspect="1"/>
          </p:cNvPicPr>
          <p:nvPr/>
        </p:nvPicPr>
        <p:blipFill>
          <a:blip r:embed="rId3"/>
          <a:stretch>
            <a:fillRect/>
          </a:stretch>
        </p:blipFill>
        <p:spPr>
          <a:xfrm>
            <a:off x="5486400" y="1676400"/>
            <a:ext cx="2921000" cy="4381500"/>
          </a:xfrm>
          <a:prstGeom prst="rect">
            <a:avLst/>
          </a:prstGeom>
        </p:spPr>
      </p:pic>
      <p:sp>
        <p:nvSpPr>
          <p:cNvPr id="8" name="Text Box 2"/>
          <p:cNvSpPr txBox="1">
            <a:spLocks noChangeArrowheads="1"/>
          </p:cNvSpPr>
          <p:nvPr/>
        </p:nvSpPr>
        <p:spPr bwMode="auto">
          <a:xfrm>
            <a:off x="4876800" y="6096000"/>
            <a:ext cx="4191000" cy="46166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smtClean="0">
                <a:solidFill>
                  <a:srgbClr val="373737"/>
                </a:solidFill>
              </a:rPr>
              <a:t>Beuming T, Shi L, Javitch JA, Weinstein H. Mol Pharmacol. 2006 Nov;70(5):1630-42.</a:t>
            </a:r>
            <a:endParaRPr lang="en-GB" sz="1200" dirty="0">
              <a:solidFill>
                <a:srgbClr val="373737"/>
              </a:solidFill>
              <a:latin typeface="Helvetica" pitchFamily="-65" charset="0"/>
              <a:ea typeface="Helvetica" pitchFamily="-65" charset="0"/>
              <a:cs typeface="Helvetica" pitchFamily="-65" charset="0"/>
            </a:endParaRPr>
          </a:p>
        </p:txBody>
      </p:sp>
      <p:pic>
        <p:nvPicPr>
          <p:cNvPr id="9" name="Picture 8"/>
          <p:cNvPicPr>
            <a:picLocks noChangeAspect="1"/>
          </p:cNvPicPr>
          <p:nvPr/>
        </p:nvPicPr>
        <p:blipFill>
          <a:blip r:embed="rId4"/>
          <a:srcRect l="12000" t="70657" r="15000"/>
          <a:stretch>
            <a:fillRect/>
          </a:stretch>
        </p:blipFill>
        <p:spPr>
          <a:xfrm>
            <a:off x="0" y="4151048"/>
            <a:ext cx="4543407" cy="1944951"/>
          </a:xfrm>
          <a:prstGeom prst="rect">
            <a:avLst/>
          </a:prstGeom>
        </p:spPr>
      </p:pic>
      <p:pic>
        <p:nvPicPr>
          <p:cNvPr id="10" name="Picture 9" descr="leuT_brown.png"/>
          <p:cNvPicPr>
            <a:picLocks noChangeAspect="1"/>
          </p:cNvPicPr>
          <p:nvPr/>
        </p:nvPicPr>
        <p:blipFill>
          <a:blip r:embed="rId5"/>
          <a:srcRect l="16053" t="5102" r="26616"/>
          <a:stretch>
            <a:fillRect/>
          </a:stretch>
        </p:blipFill>
        <p:spPr>
          <a:xfrm>
            <a:off x="3247062" y="1778170"/>
            <a:ext cx="1836392" cy="2260430"/>
          </a:xfrm>
          <a:prstGeom prst="rect">
            <a:avLst/>
          </a:prstGeom>
        </p:spPr>
      </p:pic>
      <p:sp>
        <p:nvSpPr>
          <p:cNvPr id="11" name="Text Box 2"/>
          <p:cNvSpPr txBox="1">
            <a:spLocks noChangeArrowheads="1"/>
          </p:cNvSpPr>
          <p:nvPr/>
        </p:nvSpPr>
        <p:spPr bwMode="auto">
          <a:xfrm>
            <a:off x="0" y="6186100"/>
            <a:ext cx="54102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smtClean="0">
                <a:solidFill>
                  <a:srgbClr val="373737"/>
                </a:solidFill>
                <a:latin typeface="Helvetica" pitchFamily="-65" charset="0"/>
                <a:ea typeface="Helvetica" pitchFamily="-65" charset="0"/>
                <a:cs typeface="Helvetica" pitchFamily="-65" charset="0"/>
              </a:rPr>
              <a:t>Yamashita </a:t>
            </a:r>
            <a:r>
              <a:rPr lang="en-US" sz="1200" i="1" smtClean="0">
                <a:solidFill>
                  <a:srgbClr val="373737"/>
                </a:solidFill>
                <a:latin typeface="Helvetica" pitchFamily="-65" charset="0"/>
                <a:ea typeface="Helvetica" pitchFamily="-65" charset="0"/>
                <a:cs typeface="Helvetica" pitchFamily="-65" charset="0"/>
              </a:rPr>
              <a:t>et </a:t>
            </a:r>
            <a:r>
              <a:rPr lang="en-US" sz="1200" i="1" dirty="0" smtClean="0">
                <a:solidFill>
                  <a:srgbClr val="373737"/>
                </a:solidFill>
                <a:latin typeface="Helvetica" pitchFamily="-65" charset="0"/>
                <a:ea typeface="Helvetica" pitchFamily="-65" charset="0"/>
                <a:cs typeface="Helvetica" pitchFamily="-65" charset="0"/>
              </a:rPr>
              <a:t>al</a:t>
            </a:r>
            <a:r>
              <a:rPr lang="en-US" sz="1200" dirty="0" smtClean="0">
                <a:solidFill>
                  <a:srgbClr val="373737"/>
                </a:solidFill>
                <a:latin typeface="Helvetica" pitchFamily="-65" charset="0"/>
                <a:ea typeface="Helvetica" pitchFamily="-65" charset="0"/>
                <a:cs typeface="Helvetica" pitchFamily="-65" charset="0"/>
              </a:rPr>
              <a:t>. Nature. 2007 Aug 23;448(7156):952-6.</a:t>
            </a:r>
            <a:endParaRPr lang="en-GB" sz="1200" dirty="0">
              <a:solidFill>
                <a:srgbClr val="373737"/>
              </a:solidFill>
              <a:latin typeface="Helvetica" pitchFamily="-65" charset="0"/>
              <a:ea typeface="Helvetica" pitchFamily="-65" charset="0"/>
              <a:cs typeface="Helvetica" pitchFamily="-65" charset="0"/>
            </a:endParaRPr>
          </a:p>
        </p:txBody>
      </p:sp>
      <p:sp>
        <p:nvSpPr>
          <p:cNvPr id="13" name="TextBox 12"/>
          <p:cNvSpPr txBox="1"/>
          <p:nvPr/>
        </p:nvSpPr>
        <p:spPr>
          <a:xfrm>
            <a:off x="0" y="6348740"/>
            <a:ext cx="5410200" cy="261610"/>
          </a:xfrm>
          <a:prstGeom prst="rect">
            <a:avLst/>
          </a:prstGeom>
          <a:noFill/>
        </p:spPr>
        <p:txBody>
          <a:bodyPr wrap="square" rtlCol="0">
            <a:spAutoFit/>
          </a:bodyPr>
          <a:lstStyle/>
          <a:p>
            <a:r>
              <a:rPr lang="en-US" sz="1100" dirty="0" smtClean="0">
                <a:solidFill>
                  <a:srgbClr val="373737"/>
                </a:solidFill>
              </a:rPr>
              <a:t>Abramson &amp; Wright. </a:t>
            </a:r>
            <a:r>
              <a:rPr lang="en-US" sz="1100" dirty="0" err="1" smtClean="0">
                <a:solidFill>
                  <a:srgbClr val="373737"/>
                </a:solidFill>
              </a:rPr>
              <a:t>Curr</a:t>
            </a:r>
            <a:r>
              <a:rPr lang="en-US" sz="1100" dirty="0" smtClean="0">
                <a:solidFill>
                  <a:srgbClr val="373737"/>
                </a:solidFill>
              </a:rPr>
              <a:t> </a:t>
            </a:r>
            <a:r>
              <a:rPr lang="en-US" sz="1100" dirty="0" err="1" smtClean="0">
                <a:solidFill>
                  <a:srgbClr val="373737"/>
                </a:solidFill>
              </a:rPr>
              <a:t>Opin</a:t>
            </a:r>
            <a:r>
              <a:rPr lang="en-US" sz="1100" dirty="0" smtClean="0">
                <a:solidFill>
                  <a:srgbClr val="373737"/>
                </a:solidFill>
              </a:rPr>
              <a:t> </a:t>
            </a:r>
            <a:r>
              <a:rPr lang="en-US" sz="1100" dirty="0" err="1" smtClean="0">
                <a:solidFill>
                  <a:srgbClr val="373737"/>
                </a:solidFill>
              </a:rPr>
              <a:t>Struct</a:t>
            </a:r>
            <a:r>
              <a:rPr lang="en-US" sz="1100" dirty="0" smtClean="0">
                <a:solidFill>
                  <a:srgbClr val="373737"/>
                </a:solidFill>
              </a:rPr>
              <a:t> Biol. 2009 Aug;19(4):425-32. 22.</a:t>
            </a:r>
            <a:endParaRPr lang="en-US" sz="1100" dirty="0">
              <a:solidFill>
                <a:srgbClr val="373737"/>
              </a:solidFill>
            </a:endParaRPr>
          </a:p>
        </p:txBody>
      </p:sp>
      <p:sp>
        <p:nvSpPr>
          <p:cNvPr id="15" name="TextBox 14"/>
          <p:cNvSpPr txBox="1"/>
          <p:nvPr/>
        </p:nvSpPr>
        <p:spPr>
          <a:xfrm>
            <a:off x="5565645" y="1163984"/>
            <a:ext cx="3048000" cy="461665"/>
          </a:xfrm>
          <a:prstGeom prst="rect">
            <a:avLst/>
          </a:prstGeom>
          <a:noFill/>
        </p:spPr>
        <p:txBody>
          <a:bodyPr wrap="square" rtlCol="0">
            <a:spAutoFit/>
          </a:bodyPr>
          <a:lstStyle/>
          <a:p>
            <a:r>
              <a:rPr lang="en-US" sz="2400" b="1" dirty="0" smtClean="0">
                <a:solidFill>
                  <a:srgbClr val="373737"/>
                </a:solidFill>
              </a:rPr>
              <a:t>Alignment</a:t>
            </a:r>
            <a:endParaRPr lang="en-US" sz="2400" b="1" dirty="0">
              <a:solidFill>
                <a:srgbClr val="373737"/>
              </a:solidFill>
            </a:endParaRPr>
          </a:p>
        </p:txBody>
      </p:sp>
      <p:sp>
        <p:nvSpPr>
          <p:cNvPr id="16" name="TextBox 15"/>
          <p:cNvSpPr txBox="1"/>
          <p:nvPr/>
        </p:nvSpPr>
        <p:spPr>
          <a:xfrm>
            <a:off x="381000" y="1156096"/>
            <a:ext cx="3048000" cy="461665"/>
          </a:xfrm>
          <a:prstGeom prst="rect">
            <a:avLst/>
          </a:prstGeom>
          <a:noFill/>
        </p:spPr>
        <p:txBody>
          <a:bodyPr wrap="square" rtlCol="0">
            <a:spAutoFit/>
          </a:bodyPr>
          <a:lstStyle/>
          <a:p>
            <a:r>
              <a:rPr lang="en-US" sz="2400" b="1" dirty="0" smtClean="0">
                <a:solidFill>
                  <a:srgbClr val="373737"/>
                </a:solidFill>
              </a:rPr>
              <a:t>Template</a:t>
            </a:r>
            <a:endParaRPr lang="en-US" sz="2400" b="1" dirty="0">
              <a:solidFill>
                <a:srgbClr val="373737"/>
              </a:solidFill>
            </a:endParaRPr>
          </a:p>
        </p:txBody>
      </p:sp>
      <p:sp>
        <p:nvSpPr>
          <p:cNvPr id="17" name="Rectangle 3"/>
          <p:cNvSpPr txBox="1">
            <a:spLocks noChangeArrowheads="1"/>
          </p:cNvSpPr>
          <p:nvPr/>
        </p:nvSpPr>
        <p:spPr bwMode="auto">
          <a:xfrm>
            <a:off x="-1799" y="1619310"/>
            <a:ext cx="3430799" cy="21008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6"/>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pPr eaLnBrk="1" hangingPunct="1"/>
            <a:r>
              <a:rPr lang="en-US" sz="2000" dirty="0" smtClean="0">
                <a:solidFill>
                  <a:srgbClr val="373737"/>
                </a:solidFill>
              </a:rPr>
              <a:t>High </a:t>
            </a:r>
            <a:r>
              <a:rPr lang="en-US" sz="2000" dirty="0">
                <a:solidFill>
                  <a:srgbClr val="373737"/>
                </a:solidFill>
              </a:rPr>
              <a:t>resolution (1.65 </a:t>
            </a:r>
            <a:r>
              <a:rPr lang="en-US" sz="2000" dirty="0" err="1">
                <a:solidFill>
                  <a:srgbClr val="373737"/>
                </a:solidFill>
              </a:rPr>
              <a:t>Å</a:t>
            </a:r>
            <a:r>
              <a:rPr lang="en-US" sz="2000" dirty="0" smtClean="0">
                <a:solidFill>
                  <a:srgbClr val="373737"/>
                </a:solidFill>
              </a:rPr>
              <a:t>)</a:t>
            </a:r>
          </a:p>
          <a:p>
            <a:pPr eaLnBrk="1" hangingPunct="1"/>
            <a:r>
              <a:rPr lang="en-US" sz="2000" dirty="0" smtClean="0">
                <a:solidFill>
                  <a:srgbClr val="373737"/>
                </a:solidFill>
              </a:rPr>
              <a:t>12 </a:t>
            </a:r>
            <a:r>
              <a:rPr lang="en-US" sz="2000" dirty="0" err="1">
                <a:solidFill>
                  <a:srgbClr val="373737"/>
                </a:solidFill>
              </a:rPr>
              <a:t>transmembrane</a:t>
            </a:r>
            <a:r>
              <a:rPr lang="en-US" sz="2000" dirty="0">
                <a:solidFill>
                  <a:srgbClr val="373737"/>
                </a:solidFill>
              </a:rPr>
              <a:t> </a:t>
            </a:r>
            <a:r>
              <a:rPr lang="en-US" sz="2000" dirty="0" smtClean="0">
                <a:solidFill>
                  <a:srgbClr val="373737"/>
                </a:solidFill>
              </a:rPr>
              <a:t>helices</a:t>
            </a:r>
          </a:p>
          <a:p>
            <a:pPr eaLnBrk="1" hangingPunct="1"/>
            <a:r>
              <a:rPr lang="en-US" sz="2000" dirty="0" smtClean="0">
                <a:solidFill>
                  <a:srgbClr val="373737"/>
                </a:solidFill>
              </a:rPr>
              <a:t>With / without substrates / inhibitors</a:t>
            </a:r>
            <a:endParaRPr lang="en-US" sz="2000" dirty="0">
              <a:solidFill>
                <a:srgbClr val="373737"/>
              </a:solidFill>
            </a:endParaRPr>
          </a:p>
          <a:p>
            <a:pPr eaLnBrk="1" hangingPunct="1"/>
            <a:endParaRPr lang="en-US" sz="2000" dirty="0" smtClean="0">
              <a:solidFill>
                <a:srgbClr val="373737"/>
              </a:solidFill>
            </a:endParaRPr>
          </a:p>
        </p:txBody>
      </p:sp>
    </p:spTree>
    <p:extLst>
      <p:ext uri="{BB962C8B-B14F-4D97-AF65-F5344CB8AC3E}">
        <p14:creationId xmlns:p14="http://schemas.microsoft.com/office/powerpoint/2010/main" val="21617036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34" y="381000"/>
            <a:ext cx="8229600" cy="1143000"/>
          </a:xfrm>
        </p:spPr>
        <p:txBody>
          <a:bodyPr/>
          <a:lstStyle/>
          <a:p>
            <a:r>
              <a:rPr lang="en-US" sz="2600" dirty="0" smtClean="0"/>
              <a:t>The NET model</a:t>
            </a:r>
            <a:endParaRPr lang="en-US" sz="2600" dirty="0"/>
          </a:p>
        </p:txBody>
      </p:sp>
      <p:sp>
        <p:nvSpPr>
          <p:cNvPr id="6" name="Rectangle 5"/>
          <p:cNvSpPr/>
          <p:nvPr/>
        </p:nvSpPr>
        <p:spPr>
          <a:xfrm>
            <a:off x="3124200" y="4114800"/>
            <a:ext cx="16764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629400" y="1371600"/>
            <a:ext cx="6096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6629400" y="1143000"/>
            <a:ext cx="7620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 Box 2"/>
          <p:cNvSpPr txBox="1">
            <a:spLocks noChangeArrowheads="1"/>
          </p:cNvSpPr>
          <p:nvPr/>
        </p:nvSpPr>
        <p:spPr bwMode="auto">
          <a:xfrm>
            <a:off x="304800" y="5741572"/>
            <a:ext cx="44196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smtClean="0">
                <a:solidFill>
                  <a:srgbClr val="373737"/>
                </a:solidFill>
              </a:rPr>
              <a:t>Sali A, Blundell TL. J Mol Biol. 1993 Dec 5;234(3):779-815.</a:t>
            </a:r>
            <a:endParaRPr lang="en-GB" sz="1200" dirty="0">
              <a:solidFill>
                <a:srgbClr val="373737"/>
              </a:solidFill>
              <a:latin typeface="Helvetica" pitchFamily="-65" charset="0"/>
              <a:ea typeface="Helvetica" pitchFamily="-65" charset="0"/>
              <a:cs typeface="Helvetica" pitchFamily="-65" charset="0"/>
            </a:endParaRPr>
          </a:p>
        </p:txBody>
      </p:sp>
      <p:sp>
        <p:nvSpPr>
          <p:cNvPr id="30" name="Text Box 2"/>
          <p:cNvSpPr txBox="1">
            <a:spLocks noChangeArrowheads="1"/>
          </p:cNvSpPr>
          <p:nvPr/>
        </p:nvSpPr>
        <p:spPr bwMode="auto">
          <a:xfrm>
            <a:off x="304800" y="5970172"/>
            <a:ext cx="57150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smtClean="0">
                <a:solidFill>
                  <a:srgbClr val="373737"/>
                </a:solidFill>
              </a:rPr>
              <a:t>Krivov GG, Shapovalov MV, Dunbrack RL Jr. Proteins. 2009 Dec;77(4):778-95</a:t>
            </a:r>
            <a:endParaRPr lang="en-GB" sz="1200" dirty="0">
              <a:solidFill>
                <a:srgbClr val="373737"/>
              </a:solidFill>
              <a:latin typeface="Helvetica" pitchFamily="-65" charset="0"/>
              <a:ea typeface="Helvetica" pitchFamily="-65" charset="0"/>
              <a:cs typeface="Helvetica" pitchFamily="-65" charset="0"/>
            </a:endParaRPr>
          </a:p>
        </p:txBody>
      </p:sp>
      <p:sp>
        <p:nvSpPr>
          <p:cNvPr id="15" name="Text Box 2"/>
          <p:cNvSpPr txBox="1">
            <a:spLocks noChangeArrowheads="1"/>
          </p:cNvSpPr>
          <p:nvPr/>
        </p:nvSpPr>
        <p:spPr bwMode="auto">
          <a:xfrm>
            <a:off x="304800" y="6170971"/>
            <a:ext cx="57150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smtClean="0">
                <a:solidFill>
                  <a:srgbClr val="373737"/>
                </a:solidFill>
              </a:rPr>
              <a:t>Shoichet BK </a:t>
            </a:r>
            <a:r>
              <a:rPr lang="en-US" sz="1200" i="1" dirty="0" smtClean="0">
                <a:solidFill>
                  <a:srgbClr val="373737"/>
                </a:solidFill>
              </a:rPr>
              <a:t>et al</a:t>
            </a:r>
            <a:r>
              <a:rPr lang="en-US" sz="1200" dirty="0" smtClean="0">
                <a:solidFill>
                  <a:srgbClr val="373737"/>
                </a:solidFill>
              </a:rPr>
              <a:t>. 1993 Mar 5;259(5100):1445-50.</a:t>
            </a:r>
            <a:endParaRPr lang="en-GB" sz="1200" dirty="0">
              <a:solidFill>
                <a:srgbClr val="373737"/>
              </a:solidFill>
              <a:latin typeface="Helvetica" pitchFamily="-65" charset="0"/>
              <a:ea typeface="Helvetica" pitchFamily="-65" charset="0"/>
              <a:cs typeface="Helvetica" pitchFamily="-65" charset="0"/>
            </a:endParaRPr>
          </a:p>
        </p:txBody>
      </p:sp>
      <p:pic>
        <p:nvPicPr>
          <p:cNvPr id="17" name="Picture 16" descr="binding_site_white2_enrich5.png"/>
          <p:cNvPicPr/>
          <p:nvPr/>
        </p:nvPicPr>
        <p:blipFill rotWithShape="1">
          <a:blip r:embed="rId2"/>
          <a:srcRect l="-2893" r="53671"/>
          <a:stretch/>
        </p:blipFill>
        <p:spPr>
          <a:xfrm>
            <a:off x="4267200" y="1371600"/>
            <a:ext cx="4495800" cy="3657600"/>
          </a:xfrm>
          <a:prstGeom prst="rect">
            <a:avLst/>
          </a:prstGeom>
        </p:spPr>
      </p:pic>
      <p:sp>
        <p:nvSpPr>
          <p:cNvPr id="16" name="Rectangle 3"/>
          <p:cNvSpPr>
            <a:spLocks noGrp="1" noChangeArrowheads="1"/>
          </p:cNvSpPr>
          <p:nvPr>
            <p:ph idx="1"/>
          </p:nvPr>
        </p:nvSpPr>
        <p:spPr>
          <a:xfrm>
            <a:off x="1" y="1460143"/>
            <a:ext cx="4800599" cy="3831108"/>
          </a:xfrm>
        </p:spPr>
        <p:txBody>
          <a:bodyPr/>
          <a:lstStyle/>
          <a:p>
            <a:pPr lvl="0" eaLnBrk="1" hangingPunct="1"/>
            <a:r>
              <a:rPr lang="en-US" sz="2000" dirty="0" smtClean="0">
                <a:solidFill>
                  <a:schemeClr val="tx1">
                    <a:lumMod val="75000"/>
                    <a:lumOff val="25000"/>
                  </a:schemeClr>
                </a:solidFill>
              </a:rPr>
              <a:t>Was </a:t>
            </a:r>
            <a:r>
              <a:rPr lang="en-US" sz="2000" dirty="0">
                <a:solidFill>
                  <a:schemeClr val="tx1">
                    <a:lumMod val="75000"/>
                    <a:lumOff val="25000"/>
                  </a:schemeClr>
                </a:solidFill>
              </a:rPr>
              <a:t>constructed using </a:t>
            </a:r>
            <a:r>
              <a:rPr lang="en-US" sz="2000" dirty="0" smtClean="0">
                <a:solidFill>
                  <a:schemeClr val="tx1">
                    <a:lumMod val="75000"/>
                    <a:lumOff val="25000"/>
                  </a:schemeClr>
                </a:solidFill>
              </a:rPr>
              <a:t>MODELLER </a:t>
            </a:r>
            <a:r>
              <a:rPr lang="en-US" sz="2000" dirty="0">
                <a:solidFill>
                  <a:schemeClr val="tx1">
                    <a:lumMod val="75000"/>
                    <a:lumOff val="25000"/>
                  </a:schemeClr>
                </a:solidFill>
              </a:rPr>
              <a:t>(initial model), Scwrl4 (</a:t>
            </a:r>
            <a:r>
              <a:rPr lang="en-US" sz="2000" dirty="0" err="1">
                <a:solidFill>
                  <a:schemeClr val="tx1">
                    <a:lumMod val="75000"/>
                    <a:lumOff val="25000"/>
                  </a:schemeClr>
                </a:solidFill>
              </a:rPr>
              <a:t>sidechain</a:t>
            </a:r>
            <a:r>
              <a:rPr lang="en-US" sz="2000" dirty="0">
                <a:solidFill>
                  <a:schemeClr val="tx1">
                    <a:lumMod val="75000"/>
                    <a:lumOff val="25000"/>
                  </a:schemeClr>
                </a:solidFill>
              </a:rPr>
              <a:t> refinement</a:t>
            </a:r>
            <a:r>
              <a:rPr lang="en-US" sz="2000" dirty="0" smtClean="0">
                <a:solidFill>
                  <a:schemeClr val="tx1">
                    <a:lumMod val="75000"/>
                    <a:lumOff val="25000"/>
                  </a:schemeClr>
                </a:solidFill>
              </a:rPr>
              <a:t>), and DOCK (ligand docking)</a:t>
            </a:r>
          </a:p>
          <a:p>
            <a:pPr lvl="0" eaLnBrk="1" hangingPunct="1"/>
            <a:r>
              <a:rPr lang="en-US" sz="2000" dirty="0" smtClean="0">
                <a:solidFill>
                  <a:schemeClr val="tx1">
                    <a:lumMod val="75000"/>
                    <a:lumOff val="25000"/>
                  </a:schemeClr>
                </a:solidFill>
              </a:rPr>
              <a:t>Has 27% sequence identity to </a:t>
            </a:r>
            <a:r>
              <a:rPr lang="en-US" sz="2000" dirty="0" err="1" smtClean="0">
                <a:solidFill>
                  <a:schemeClr val="tx1">
                    <a:lumMod val="75000"/>
                    <a:lumOff val="25000"/>
                  </a:schemeClr>
                </a:solidFill>
              </a:rPr>
              <a:t>LeuT</a:t>
            </a:r>
            <a:r>
              <a:rPr lang="en-US" sz="2000" dirty="0" smtClean="0">
                <a:solidFill>
                  <a:schemeClr val="tx1">
                    <a:lumMod val="75000"/>
                    <a:lumOff val="25000"/>
                  </a:schemeClr>
                </a:solidFill>
              </a:rPr>
              <a:t>, covering 77% of NET</a:t>
            </a:r>
          </a:p>
          <a:p>
            <a:pPr lvl="0" eaLnBrk="1" hangingPunct="1"/>
            <a:r>
              <a:rPr lang="en-US" sz="2000" dirty="0" smtClean="0">
                <a:solidFill>
                  <a:schemeClr val="tx1">
                    <a:lumMod val="75000"/>
                    <a:lumOff val="25000"/>
                  </a:schemeClr>
                </a:solidFill>
              </a:rPr>
              <a:t>Contains </a:t>
            </a:r>
            <a:r>
              <a:rPr lang="en-US" sz="2000" dirty="0">
                <a:solidFill>
                  <a:schemeClr val="tx1">
                    <a:lumMod val="75000"/>
                    <a:lumOff val="25000"/>
                  </a:schemeClr>
                </a:solidFill>
              </a:rPr>
              <a:t>the whole </a:t>
            </a:r>
            <a:r>
              <a:rPr lang="en-US" sz="2000" dirty="0" err="1">
                <a:solidFill>
                  <a:schemeClr val="tx1">
                    <a:lumMod val="75000"/>
                    <a:lumOff val="25000"/>
                  </a:schemeClr>
                </a:solidFill>
              </a:rPr>
              <a:t>transmembrane</a:t>
            </a:r>
            <a:r>
              <a:rPr lang="en-US" sz="2000" dirty="0">
                <a:solidFill>
                  <a:schemeClr val="tx1">
                    <a:lumMod val="75000"/>
                    <a:lumOff val="25000"/>
                  </a:schemeClr>
                </a:solidFill>
              </a:rPr>
              <a:t> domain including the primary binding </a:t>
            </a:r>
            <a:r>
              <a:rPr lang="en-US" sz="2000" dirty="0" smtClean="0">
                <a:solidFill>
                  <a:schemeClr val="tx1">
                    <a:lumMod val="75000"/>
                    <a:lumOff val="25000"/>
                  </a:schemeClr>
                </a:solidFill>
              </a:rPr>
              <a:t>site</a:t>
            </a:r>
            <a:endParaRPr lang="en-US" sz="1800" dirty="0" smtClean="0"/>
          </a:p>
        </p:txBody>
      </p:sp>
      <p:sp>
        <p:nvSpPr>
          <p:cNvPr id="21" name="Rectangle 20"/>
          <p:cNvSpPr/>
          <p:nvPr/>
        </p:nvSpPr>
        <p:spPr>
          <a:xfrm>
            <a:off x="4569472" y="1187648"/>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99519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519</TotalTime>
  <Words>1887</Words>
  <Application>Microsoft Macintosh PowerPoint</Application>
  <PresentationFormat>On-screen Show (4:3)</PresentationFormat>
  <Paragraphs>269</Paragraphs>
  <Slides>22</Slides>
  <Notes>10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Blank Presentation</vt:lpstr>
      <vt:lpstr>Structure-based discovery of Solute Carrier (SLC) transporters’ ligands </vt:lpstr>
      <vt:lpstr>The Solute Carrier (SLC) superfamily</vt:lpstr>
      <vt:lpstr>Functional characterization guided by sequence comparison</vt:lpstr>
      <vt:lpstr>Goal: structure based discovery of SLC ligands</vt:lpstr>
      <vt:lpstr>Targets for ligand discovery</vt:lpstr>
      <vt:lpstr>Approach: comparative modeling, docking, and virtual screening</vt:lpstr>
      <vt:lpstr>The norepinephrine transporter (NET, SLC6A2)</vt:lpstr>
      <vt:lpstr>NET model based on the leucine transporter LeuT</vt:lpstr>
      <vt:lpstr>The NET model</vt:lpstr>
      <vt:lpstr>Final model can discriminate between ligands and non-ligands</vt:lpstr>
      <vt:lpstr>Virtual screening of drugs</vt:lpstr>
      <vt:lpstr>Tested drugs</vt:lpstr>
      <vt:lpstr>Experimentally tested drugs (Giacomini lab)</vt:lpstr>
      <vt:lpstr>Clinical implications</vt:lpstr>
      <vt:lpstr>Testing additional drugs</vt:lpstr>
      <vt:lpstr>GABA-2 transporter (GAT-2; SLC6A13)</vt:lpstr>
      <vt:lpstr>Substrate specificity of SLC6 members</vt:lpstr>
      <vt:lpstr>Substrate specificity of SLC6 members</vt:lpstr>
      <vt:lpstr>L-type amino acid transporter 1 (LAT1; SLC7A5)</vt:lpstr>
      <vt:lpstr>Multidrug and toxin extrusion protein 1 (MATE1; SLC47A1) </vt:lpstr>
      <vt:lpstr>Summary / future work</vt:lpstr>
      <vt:lpstr>Thanks!</vt:lpstr>
    </vt:vector>
  </TitlesOfParts>
  <Company>UCSF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for Short Name</dc:title>
  <dc:creator>Bob Stroud</dc:creator>
  <cp:lastModifiedBy>Avner Schlessinger</cp:lastModifiedBy>
  <cp:revision>116</cp:revision>
  <dcterms:created xsi:type="dcterms:W3CDTF">2011-03-05T01:58:27Z</dcterms:created>
  <dcterms:modified xsi:type="dcterms:W3CDTF">2011-03-11T17:13:55Z</dcterms:modified>
</cp:coreProperties>
</file>