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theme/theme3.xml" ContentType="application/vnd.openxmlformats-officedocument.theme+xml"/>
  <Override PartName="/ppt/slideLayouts/slideLayout12.xml" ContentType="application/vnd.openxmlformats-officedocument.presentationml.slideLayout+xml"/>
  <Override PartName="/ppt/charts/chart1.xml" ContentType="application/vnd.openxmlformats-officedocument.drawingml.char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Default Extension="tiff" ContentType="image/tiff"/>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Default Extension="gif" ContentType="image/gif"/>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8"/>
  </p:notesMasterIdLst>
  <p:handoutMasterIdLst>
    <p:handoutMasterId r:id="rId39"/>
  </p:handoutMasterIdLst>
  <p:sldIdLst>
    <p:sldId id="341" r:id="rId2"/>
    <p:sldId id="342" r:id="rId3"/>
    <p:sldId id="343" r:id="rId4"/>
    <p:sldId id="344" r:id="rId5"/>
    <p:sldId id="345" r:id="rId6"/>
    <p:sldId id="347" r:id="rId7"/>
    <p:sldId id="348" r:id="rId8"/>
    <p:sldId id="349" r:id="rId9"/>
    <p:sldId id="346" r:id="rId10"/>
    <p:sldId id="350" r:id="rId11"/>
    <p:sldId id="351" r:id="rId12"/>
    <p:sldId id="368" r:id="rId13"/>
    <p:sldId id="353" r:id="rId14"/>
    <p:sldId id="352" r:id="rId15"/>
    <p:sldId id="365" r:id="rId16"/>
    <p:sldId id="367" r:id="rId17"/>
    <p:sldId id="369" r:id="rId18"/>
    <p:sldId id="355" r:id="rId19"/>
    <p:sldId id="356" r:id="rId20"/>
    <p:sldId id="357" r:id="rId21"/>
    <p:sldId id="383" r:id="rId22"/>
    <p:sldId id="360" r:id="rId23"/>
    <p:sldId id="361" r:id="rId24"/>
    <p:sldId id="362" r:id="rId25"/>
    <p:sldId id="363" r:id="rId26"/>
    <p:sldId id="370" r:id="rId27"/>
    <p:sldId id="371" r:id="rId28"/>
    <p:sldId id="372" r:id="rId29"/>
    <p:sldId id="382" r:id="rId30"/>
    <p:sldId id="374" r:id="rId31"/>
    <p:sldId id="375" r:id="rId32"/>
    <p:sldId id="380" r:id="rId33"/>
    <p:sldId id="376" r:id="rId34"/>
    <p:sldId id="377" r:id="rId35"/>
    <p:sldId id="378" r:id="rId36"/>
    <p:sldId id="379" r:id="rId3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32B400"/>
    <a:srgbClr val="C52D0F"/>
    <a:srgbClr val="FFCC00"/>
    <a:srgbClr val="465ADC"/>
    <a:srgbClr val="3366FF"/>
    <a:srgbClr val="B6BFF2"/>
    <a:srgbClr val="373737"/>
    <a:srgbClr val="A2F1F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1618" autoAdjust="0"/>
    <p:restoredTop sz="88601" autoAdjust="0"/>
  </p:normalViewPr>
  <p:slideViewPr>
    <p:cSldViewPr>
      <p:cViewPr>
        <p:scale>
          <a:sx n="75" d="100"/>
          <a:sy n="75" d="100"/>
        </p:scale>
        <p:origin x="-1936" y="-376"/>
      </p:cViewPr>
      <p:guideLst>
        <p:guide orient="horz" pos="4128"/>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128" d="100"/>
          <a:sy n="128" d="100"/>
        </p:scale>
        <p:origin x="-2676" y="-84"/>
      </p:cViewPr>
      <p:guideLst>
        <p:guide orient="horz" pos="2928"/>
        <p:guide pos="2208"/>
      </p:guideLst>
    </p:cSldViewPr>
  </p:notesViewPr>
  <p:gridSpacing cx="37453888" cy="3745388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
  <c:chart>
    <c:title>
      <c:tx>
        <c:rich>
          <a:bodyPr/>
          <a:lstStyle/>
          <a:p>
            <a:pPr>
              <a:defRPr/>
            </a:pPr>
            <a:r>
              <a:rPr lang="en-US" sz="1600"/>
              <a:t>Tryptophan C5 - </a:t>
            </a:r>
            <a:r>
              <a:rPr lang="en-US" sz="1600" b="1" i="0" u="none" strike="noStrike" baseline="0"/>
              <a:t>Phenylalanine C4</a:t>
            </a:r>
            <a:endParaRPr lang="en-US" sz="1600"/>
          </a:p>
        </c:rich>
      </c:tx>
      <c:layout/>
    </c:title>
    <c:plotArea>
      <c:layout/>
      <c:scatterChart>
        <c:scatterStyle val="smoothMarker"/>
        <c:ser>
          <c:idx val="0"/>
          <c:order val="0"/>
          <c:marker>
            <c:symbol val="none"/>
          </c:marker>
          <c:xVal>
            <c:numRef>
              <c:f>Sheet1!$L$1:$L$29</c:f>
              <c:numCache>
                <c:formatCode>General</c:formatCode>
                <c:ptCount val="29"/>
                <c:pt idx="0">
                  <c:v>0.0</c:v>
                </c:pt>
                <c:pt idx="1">
                  <c:v>0.5</c:v>
                </c:pt>
                <c:pt idx="2">
                  <c:v>1.0</c:v>
                </c:pt>
                <c:pt idx="3">
                  <c:v>1.5</c:v>
                </c:pt>
                <c:pt idx="4">
                  <c:v>2.0</c:v>
                </c:pt>
                <c:pt idx="5">
                  <c:v>2.5</c:v>
                </c:pt>
                <c:pt idx="6">
                  <c:v>3.0</c:v>
                </c:pt>
                <c:pt idx="7">
                  <c:v>3.5</c:v>
                </c:pt>
                <c:pt idx="8">
                  <c:v>4.0</c:v>
                </c:pt>
                <c:pt idx="9">
                  <c:v>4.5</c:v>
                </c:pt>
                <c:pt idx="10">
                  <c:v>5.0</c:v>
                </c:pt>
                <c:pt idx="11">
                  <c:v>5.5</c:v>
                </c:pt>
                <c:pt idx="12">
                  <c:v>6.0</c:v>
                </c:pt>
                <c:pt idx="13">
                  <c:v>6.5</c:v>
                </c:pt>
                <c:pt idx="14">
                  <c:v>7.0</c:v>
                </c:pt>
                <c:pt idx="15">
                  <c:v>7.5</c:v>
                </c:pt>
                <c:pt idx="16">
                  <c:v>8.0</c:v>
                </c:pt>
                <c:pt idx="17">
                  <c:v>8.5</c:v>
                </c:pt>
                <c:pt idx="18">
                  <c:v>9.0</c:v>
                </c:pt>
                <c:pt idx="19">
                  <c:v>9.5</c:v>
                </c:pt>
                <c:pt idx="20">
                  <c:v>10.0</c:v>
                </c:pt>
                <c:pt idx="21">
                  <c:v>10.5</c:v>
                </c:pt>
                <c:pt idx="22">
                  <c:v>11.0</c:v>
                </c:pt>
                <c:pt idx="23">
                  <c:v>11.5</c:v>
                </c:pt>
                <c:pt idx="24">
                  <c:v>12.0</c:v>
                </c:pt>
                <c:pt idx="25">
                  <c:v>12.5</c:v>
                </c:pt>
                <c:pt idx="26">
                  <c:v>13.0</c:v>
                </c:pt>
                <c:pt idx="27">
                  <c:v>13.5</c:v>
                </c:pt>
                <c:pt idx="28">
                  <c:v>14.0</c:v>
                </c:pt>
              </c:numCache>
            </c:numRef>
          </c:xVal>
          <c:yVal>
            <c:numRef>
              <c:f>Sheet1!$M$1:$M$29</c:f>
              <c:numCache>
                <c:formatCode>General</c:formatCode>
                <c:ptCount val="29"/>
                <c:pt idx="0">
                  <c:v>10.0</c:v>
                </c:pt>
                <c:pt idx="1">
                  <c:v>10.0</c:v>
                </c:pt>
                <c:pt idx="2">
                  <c:v>10.0</c:v>
                </c:pt>
                <c:pt idx="3">
                  <c:v>10.0</c:v>
                </c:pt>
                <c:pt idx="4">
                  <c:v>1.81</c:v>
                </c:pt>
                <c:pt idx="5">
                  <c:v>0.05</c:v>
                </c:pt>
                <c:pt idx="6">
                  <c:v>0.06</c:v>
                </c:pt>
                <c:pt idx="7">
                  <c:v>-0.36</c:v>
                </c:pt>
                <c:pt idx="8">
                  <c:v>-0.54</c:v>
                </c:pt>
                <c:pt idx="9">
                  <c:v>-0.61</c:v>
                </c:pt>
                <c:pt idx="10">
                  <c:v>-0.57</c:v>
                </c:pt>
                <c:pt idx="11">
                  <c:v>-0.31</c:v>
                </c:pt>
                <c:pt idx="12">
                  <c:v>-0.24</c:v>
                </c:pt>
                <c:pt idx="13">
                  <c:v>0.01</c:v>
                </c:pt>
                <c:pt idx="14">
                  <c:v>0.08</c:v>
                </c:pt>
                <c:pt idx="15">
                  <c:v>0.1</c:v>
                </c:pt>
                <c:pt idx="16">
                  <c:v>-0.01</c:v>
                </c:pt>
                <c:pt idx="17">
                  <c:v>-0.02</c:v>
                </c:pt>
                <c:pt idx="18">
                  <c:v>-0.14</c:v>
                </c:pt>
                <c:pt idx="19">
                  <c:v>-0.18</c:v>
                </c:pt>
                <c:pt idx="20">
                  <c:v>-0.04</c:v>
                </c:pt>
                <c:pt idx="21">
                  <c:v>-0.02</c:v>
                </c:pt>
                <c:pt idx="22">
                  <c:v>-0.09</c:v>
                </c:pt>
                <c:pt idx="23">
                  <c:v>-0.16</c:v>
                </c:pt>
                <c:pt idx="24">
                  <c:v>-0.16</c:v>
                </c:pt>
                <c:pt idx="25">
                  <c:v>-0.12</c:v>
                </c:pt>
                <c:pt idx="26">
                  <c:v>-0.05</c:v>
                </c:pt>
                <c:pt idx="27">
                  <c:v>-0.02</c:v>
                </c:pt>
                <c:pt idx="28">
                  <c:v>0.0</c:v>
                </c:pt>
              </c:numCache>
            </c:numRef>
          </c:yVal>
          <c:smooth val="1"/>
        </c:ser>
        <c:axId val="641837784"/>
        <c:axId val="641843576"/>
      </c:scatterChart>
      <c:valAx>
        <c:axId val="641837784"/>
        <c:scaling>
          <c:orientation val="minMax"/>
        </c:scaling>
        <c:axPos val="b"/>
        <c:title>
          <c:tx>
            <c:rich>
              <a:bodyPr/>
              <a:lstStyle/>
              <a:p>
                <a:pPr>
                  <a:defRPr sz="1600">
                    <a:latin typeface="Arial"/>
                    <a:cs typeface="Arial"/>
                  </a:defRPr>
                </a:pPr>
                <a:r>
                  <a:rPr lang="en-US" sz="1600">
                    <a:latin typeface="Arial"/>
                    <a:cs typeface="Arial"/>
                  </a:rPr>
                  <a:t>Distance (Angstroms)</a:t>
                </a:r>
              </a:p>
            </c:rich>
          </c:tx>
          <c:layout>
            <c:manualLayout>
              <c:xMode val="edge"/>
              <c:yMode val="edge"/>
              <c:x val="0.394396545403892"/>
              <c:y val="0.826392961876833"/>
            </c:manualLayout>
          </c:layout>
        </c:title>
        <c:numFmt formatCode="General" sourceLinked="1"/>
        <c:tickLblPos val="nextTo"/>
        <c:txPr>
          <a:bodyPr/>
          <a:lstStyle/>
          <a:p>
            <a:pPr>
              <a:defRPr sz="1400">
                <a:latin typeface="Arial"/>
                <a:cs typeface="Arial"/>
              </a:defRPr>
            </a:pPr>
            <a:endParaRPr lang="en-US"/>
          </a:p>
        </c:txPr>
        <c:crossAx val="641843576"/>
        <c:crossesAt val="-1.0"/>
        <c:crossBetween val="midCat"/>
        <c:majorUnit val="2.0"/>
      </c:valAx>
      <c:valAx>
        <c:axId val="641843576"/>
        <c:scaling>
          <c:orientation val="minMax"/>
          <c:max val="3.0"/>
          <c:min val="-2.0"/>
        </c:scaling>
        <c:axPos val="l"/>
        <c:majorGridlines/>
        <c:title>
          <c:tx>
            <c:rich>
              <a:bodyPr/>
              <a:lstStyle/>
              <a:p>
                <a:pPr>
                  <a:defRPr sz="1600">
                    <a:latin typeface="Arial"/>
                    <a:cs typeface="Arial"/>
                  </a:defRPr>
                </a:pPr>
                <a:r>
                  <a:rPr lang="en-US" sz="1600">
                    <a:latin typeface="Arial"/>
                    <a:cs typeface="Arial"/>
                  </a:rPr>
                  <a:t>Score</a:t>
                </a:r>
              </a:p>
            </c:rich>
          </c:tx>
          <c:layout/>
        </c:title>
        <c:numFmt formatCode="General" sourceLinked="1"/>
        <c:tickLblPos val="nextTo"/>
        <c:txPr>
          <a:bodyPr/>
          <a:lstStyle/>
          <a:p>
            <a:pPr>
              <a:defRPr sz="1600">
                <a:latin typeface="Arial"/>
                <a:cs typeface="Arial"/>
              </a:defRPr>
            </a:pPr>
            <a:endParaRPr lang="en-US"/>
          </a:p>
        </c:txPr>
        <c:crossAx val="641837784"/>
        <c:crosses val="autoZero"/>
        <c:crossBetween val="midCat"/>
      </c:valAx>
      <c:spPr>
        <a:solidFill>
          <a:schemeClr val="bg1"/>
        </a:solidFill>
      </c:spPr>
    </c:plotArea>
    <c:plotVisOnly val="1"/>
  </c:chart>
  <c:spPr>
    <a:solidFill>
      <a:schemeClr val="bg1"/>
    </a:solidFill>
    <a:ln>
      <a:solidFill>
        <a:srgbClr val="4F81BD"/>
      </a:solidFill>
    </a:ln>
  </c:sp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atin typeface="Arial" pitchFamily="-65" charset="0"/>
              </a:defRPr>
            </a:lvl1pPr>
          </a:lstStyle>
          <a:p>
            <a:pPr>
              <a:defRPr/>
            </a:pPr>
            <a:endParaRPr lang="en-US"/>
          </a:p>
        </p:txBody>
      </p:sp>
      <p:sp>
        <p:nvSpPr>
          <p:cNvPr id="88067"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atin typeface="Arial" pitchFamily="-65" charset="0"/>
              </a:defRPr>
            </a:lvl1pPr>
          </a:lstStyle>
          <a:p>
            <a:pPr>
              <a:defRPr/>
            </a:pPr>
            <a:endParaRPr lang="en-US"/>
          </a:p>
        </p:txBody>
      </p:sp>
      <p:sp>
        <p:nvSpPr>
          <p:cNvPr id="88068"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atin typeface="Arial" pitchFamily="-65" charset="0"/>
              </a:defRPr>
            </a:lvl1pPr>
          </a:lstStyle>
          <a:p>
            <a:pPr>
              <a:defRPr/>
            </a:pPr>
            <a:endParaRPr lang="en-US"/>
          </a:p>
        </p:txBody>
      </p:sp>
      <p:sp>
        <p:nvSpPr>
          <p:cNvPr id="88069"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atin typeface="Arial" pitchFamily="-65" charset="0"/>
              </a:defRPr>
            </a:lvl1pPr>
          </a:lstStyle>
          <a:p>
            <a:pPr>
              <a:defRPr/>
            </a:pPr>
            <a:fld id="{97D1F572-E3CB-794D-828B-EE849C20163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atin typeface="Arial" pitchFamily="-65" charset="0"/>
              </a:defRPr>
            </a:lvl1pPr>
          </a:lstStyle>
          <a:p>
            <a:pPr>
              <a:defRPr/>
            </a:pPr>
            <a:endParaRPr lang="en-US"/>
          </a:p>
        </p:txBody>
      </p:sp>
      <p:sp>
        <p:nvSpPr>
          <p:cNvPr id="12291"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atin typeface="Arial" pitchFamily="-65"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atin typeface="Arial" pitchFamily="-65" charset="0"/>
              </a:defRPr>
            </a:lvl1pPr>
          </a:lstStyle>
          <a:p>
            <a:pPr>
              <a:defRPr/>
            </a:pPr>
            <a:endParaRPr lang="en-US"/>
          </a:p>
        </p:txBody>
      </p:sp>
      <p:sp>
        <p:nvSpPr>
          <p:cNvPr id="12295"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atin typeface="Arial" pitchFamily="-65" charset="0"/>
              </a:defRPr>
            </a:lvl1pPr>
          </a:lstStyle>
          <a:p>
            <a:pPr>
              <a:defRPr/>
            </a:pPr>
            <a:fld id="{DFD93AAD-7E06-2640-BE57-7C1DCD9E90B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65" charset="0"/>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mn-cs"/>
      </a:defRPr>
    </a:lvl2pPr>
    <a:lvl3pPr marL="9144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mn-cs"/>
      </a:defRPr>
    </a:lvl3pPr>
    <a:lvl4pPr marL="13716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mn-cs"/>
      </a:defRPr>
    </a:lvl4pPr>
    <a:lvl5pPr marL="1828800" algn="l" rtl="0" eaLnBrk="0" fontAlgn="base" hangingPunct="0">
      <a:spcBef>
        <a:spcPct val="30000"/>
      </a:spcBef>
      <a:spcAft>
        <a:spcPct val="0"/>
      </a:spcAft>
      <a:defRPr sz="1200" kern="1200">
        <a:solidFill>
          <a:schemeClr val="tx1"/>
        </a:solidFill>
        <a:latin typeface="Arial" pitchFamily="-65" charset="0"/>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a:t>
            </a:r>
            <a:r>
              <a:rPr lang="en-US" baseline="0" dirty="0"/>
              <a:t> p53 example. Need to see which molecule has the actual peptide (mdm2 or p53?)</a:t>
            </a:r>
          </a:p>
          <a:p>
            <a:r>
              <a:rPr lang="en-US" baseline="0" dirty="0"/>
              <a:t>2 – </a:t>
            </a:r>
            <a:r>
              <a:rPr lang="en-US" baseline="0" dirty="0" err="1"/>
              <a:t>hiv</a:t>
            </a:r>
            <a:r>
              <a:rPr lang="en-US" baseline="0"/>
              <a:t> protease – need to see if there are peptide drugs? If not say that we can use peptide drugs</a:t>
            </a:r>
          </a:p>
          <a:p>
            <a:endParaRPr lang="en-US" baseline="0"/>
          </a:p>
          <a:p>
            <a:r>
              <a:rPr lang="en-US" baseline="0"/>
              <a:t>Have pictures on the right for each thing</a:t>
            </a:r>
          </a:p>
          <a:p>
            <a:r>
              <a:rPr lang="en-US" baseline="0"/>
              <a:t>Redo font on left</a:t>
            </a:r>
          </a:p>
          <a:p>
            <a:endParaRPr lang="en-US" baseline="0"/>
          </a:p>
          <a:p>
            <a:r>
              <a:rPr lang="en-US" baseline="0"/>
              <a:t>Should say we want to find figure out what it looks like as well</a:t>
            </a:r>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Animation </a:t>
            </a:r>
            <a:r>
              <a:rPr lang="en-US" baseline="0"/>
              <a:t> flow chart that goes through overview of x-ray, really fast (berkeley note)</a:t>
            </a:r>
          </a:p>
          <a:p>
            <a:r>
              <a:rPr lang="en-US" baseline="0"/>
              <a:t>Make sure to say all the structures I showed so far were solved that way</a:t>
            </a:r>
          </a:p>
          <a:p>
            <a:r>
              <a:rPr lang="en-US"/>
              <a:t>Say it’s hard</a:t>
            </a:r>
          </a:p>
          <a:p>
            <a:r>
              <a:rPr lang="en-US"/>
              <a:t>Say even</a:t>
            </a:r>
            <a:r>
              <a:rPr lang="en-US" baseline="0"/>
              <a:t> harder to do it with peptides, and if you do, then you only get one peptide</a:t>
            </a:r>
          </a:p>
          <a:p>
            <a:r>
              <a:rPr lang="en-US" baseline="0"/>
              <a:t>Here’s where I come in – can we use computation to predict peptide specificity</a:t>
            </a:r>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Hopefully I</a:t>
            </a:r>
            <a:r>
              <a:rPr lang="en-US" baseline="0"/>
              <a:t> have set up the problem and why it’s important, now here’s the approach</a:t>
            </a:r>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Maybe</a:t>
            </a:r>
            <a:r>
              <a:rPr lang="en-US" baseline="0"/>
              <a:t> the overall thing is first we will just say we will generate a bunch of conformations and score each. Scoring will be discussed this way, and maybe the puzzle slide. But then say if we have a good scoring function, we can rank all the conformations we generated, but we don’t know if we are doing better. Therefore the key is not to generate randomly but to do optimization.</a:t>
            </a:r>
          </a:p>
          <a:p>
            <a:endParaRPr lang="en-US" baseline="0"/>
          </a:p>
          <a:p>
            <a:endParaRPr lang="en-US" baseline="0"/>
          </a:p>
          <a:p>
            <a:r>
              <a:rPr lang="en-US"/>
              <a:t>Previous text:</a:t>
            </a:r>
          </a:p>
          <a:p>
            <a:r>
              <a:rPr lang="en-US"/>
              <a:t>Have</a:t>
            </a:r>
            <a:r>
              <a:rPr lang="en-US" baseline="0"/>
              <a:t> flow chart with two steps: generate conformation, evaluate conformation. </a:t>
            </a:r>
          </a:p>
          <a:p>
            <a:r>
              <a:rPr lang="en-US" baseline="0"/>
              <a:t>Talk about scoring on the right, which is how we evaluate, physical forces, etc. (could use peyton – brady analysis), esp picture of saints intercepting peyton ‘don’t have to say why it happens, just that it did and it will rpobably happen again’ (show record and qb rating?)</a:t>
            </a:r>
          </a:p>
          <a:p>
            <a:r>
              <a:rPr lang="en-US" baseline="0"/>
              <a:t>Scoring function is designed so that the lowest possible value is the right answer, i.e. what we would get using an experiment. So if we can get ithe lowest value, then we don’t have to do the experiment.</a:t>
            </a:r>
          </a:p>
          <a:p>
            <a:r>
              <a:rPr lang="en-US" baseline="0"/>
              <a:t>THEN generate another conformation and score that. Is it better? If yes then we save it as the best one</a:t>
            </a:r>
          </a:p>
          <a:p>
            <a:r>
              <a:rPr lang="en-US" baseline="0"/>
              <a:t>Note that (1) generating the next conformation could improve score for one pair of atoms but make another pair worse. </a:t>
            </a:r>
            <a:endParaRPr lang="en-US"/>
          </a:p>
          <a:p>
            <a:endParaRPr lang="en-US" baseline="0"/>
          </a:p>
          <a:p>
            <a:endParaRPr lang="en-US" baseline="0"/>
          </a:p>
          <a:p>
            <a:r>
              <a:rPr lang="en-US" baseline="0"/>
              <a:t>Be sue to set up the next slide by saying here is how we say which one is the best</a:t>
            </a:r>
          </a:p>
          <a:p>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Consider whether to do residues or</a:t>
            </a:r>
            <a:r>
              <a:rPr lang="en-US" baseline="0"/>
              <a:t> atom pairs</a:t>
            </a:r>
          </a:p>
          <a:p>
            <a:endParaRPr lang="en-US" baseline="0"/>
          </a:p>
          <a:p>
            <a:pPr marL="514350" indent="-514350">
              <a:buAutoNum type="arabicPeriod"/>
            </a:pPr>
            <a:r>
              <a:rPr lang="en-US" sz="1200"/>
              <a:t>Take input conformation (from previous slide)</a:t>
            </a:r>
          </a:p>
          <a:p>
            <a:pPr marL="514350" indent="-514350">
              <a:buAutoNum type="arabicPeriod"/>
            </a:pPr>
            <a:endParaRPr lang="en-US" sz="1200"/>
          </a:p>
          <a:p>
            <a:pPr marL="514350" indent="-514350">
              <a:buAutoNum type="arabicPeriod"/>
            </a:pPr>
            <a:r>
              <a:rPr lang="en-US" sz="1200"/>
              <a:t>Focus on one residue pair (hide all the rest)</a:t>
            </a:r>
          </a:p>
          <a:p>
            <a:pPr marL="514350" indent="-514350">
              <a:buAutoNum type="arabicPeriod"/>
            </a:pPr>
            <a:endParaRPr lang="en-US" sz="1200"/>
          </a:p>
          <a:p>
            <a:pPr marL="514350" indent="-514350">
              <a:buAutoNum type="arabicPeriod"/>
            </a:pPr>
            <a:r>
              <a:rPr lang="en-US" sz="1200"/>
              <a:t>Add an animation measuring the distance</a:t>
            </a:r>
          </a:p>
          <a:p>
            <a:pPr marL="514350" indent="-514350">
              <a:buAutoNum type="arabicPeriod"/>
            </a:pPr>
            <a:endParaRPr lang="en-US" sz="1200"/>
          </a:p>
          <a:p>
            <a:pPr marL="514350" indent="-514350">
              <a:buAutoNum type="arabicPeriod"/>
            </a:pPr>
            <a:r>
              <a:rPr lang="en-US" sz="1200"/>
              <a:t>Then say, we’ll see where that falls on this plot (show plot below residue pair)</a:t>
            </a:r>
          </a:p>
          <a:p>
            <a:pPr marL="514350" indent="-514350">
              <a:buAutoNum type="arabicPeriod"/>
            </a:pPr>
            <a:endParaRPr lang="en-US" sz="1200"/>
          </a:p>
          <a:p>
            <a:pPr marL="514350" indent="-514350">
              <a:buAutoNum type="arabicPeriod"/>
            </a:pPr>
            <a:r>
              <a:rPr lang="en-US" sz="1200"/>
              <a:t>Here it is – it gets a score of -7</a:t>
            </a:r>
          </a:p>
          <a:p>
            <a:pPr marL="514350" indent="-514350">
              <a:buAutoNum type="arabicPeriod"/>
            </a:pPr>
            <a:endParaRPr lang="en-US" sz="1200"/>
          </a:p>
          <a:p>
            <a:pPr marL="514350" indent="-514350">
              <a:buAutoNum type="arabicPeriod"/>
            </a:pPr>
            <a:r>
              <a:rPr lang="en-US" sz="1200"/>
              <a:t>Then we do the next pair of atoms to get another score</a:t>
            </a:r>
          </a:p>
          <a:p>
            <a:pPr marL="514350" indent="-514350">
              <a:buAutoNum type="arabicPeriod"/>
            </a:pPr>
            <a:endParaRPr lang="en-US" sz="1200"/>
          </a:p>
          <a:p>
            <a:pPr marL="514350" indent="-514350">
              <a:buAutoNum type="arabicPeriod"/>
            </a:pPr>
            <a:r>
              <a:rPr lang="en-US" sz="1200"/>
              <a:t>Add up all of those atom pairs to get the score for thw hole protein</a:t>
            </a:r>
          </a:p>
          <a:p>
            <a:pPr marL="514350" indent="-514350">
              <a:buAutoNum type="arabicPeriod"/>
            </a:pPr>
            <a:r>
              <a:rPr lang="en-US" sz="1200"/>
              <a:t>Can mention that we also score bond lengths and angles</a:t>
            </a:r>
          </a:p>
          <a:p>
            <a:pPr marL="514350" indent="-514350">
              <a:buAutoNum type="arabicPeriod"/>
            </a:pPr>
            <a:endParaRPr lang="en-US" sz="1200"/>
          </a:p>
          <a:p>
            <a:pPr marL="514350" indent="-514350">
              <a:buAutoNum type="arabicPeriod"/>
            </a:pPr>
            <a:r>
              <a:rPr lang="en-US" sz="1200"/>
              <a:t>Where does this score comre from and why does it make sense? Can give some examples</a:t>
            </a:r>
          </a:p>
          <a:p>
            <a:pPr marL="514350" indent="-514350">
              <a:buAutoNum type="arabicPeriod"/>
            </a:pPr>
            <a:endParaRPr lang="en-US" sz="1200"/>
          </a:p>
          <a:p>
            <a:pPr marL="514350" indent="-514350">
              <a:buAutoNum type="arabicPeriod"/>
            </a:pPr>
            <a:r>
              <a:rPr lang="en-US" sz="1200"/>
              <a:t>Two oversimplifications, one is thtat  we are looking at atoms</a:t>
            </a:r>
          </a:p>
          <a:p>
            <a:pPr marL="514350" indent="-514350">
              <a:buAutoNum type="arabicPeriod"/>
            </a:pPr>
            <a:r>
              <a:rPr lang="en-US" sz="1200"/>
              <a:t>Other is that ther eare no forces modeling, we just look at the distances in other structures and can apply to this – consider peyton and brayd, can mention dope jokes</a:t>
            </a:r>
          </a:p>
          <a:p>
            <a:pPr marL="514350" indent="-514350">
              <a:buAutoNum type="arabicPeriod"/>
            </a:pPr>
            <a:endParaRPr lang="en-US" sz="1200"/>
          </a:p>
          <a:p>
            <a:pPr marL="514350" indent="-514350">
              <a:buAutoNum type="arabicPeriod"/>
            </a:pPr>
            <a:endParaRPr lang="en-US" sz="1200"/>
          </a:p>
          <a:p>
            <a:pPr marL="514350" indent="-514350">
              <a:buAutoNum type="arabicPeriod"/>
            </a:pPr>
            <a:endParaRPr lang="en-US" sz="1200"/>
          </a:p>
          <a:p>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Mention</a:t>
            </a:r>
            <a:r>
              <a:rPr lang="en-US" baseline="0"/>
              <a:t> they are done in other areas.</a:t>
            </a:r>
          </a:p>
          <a:p>
            <a:r>
              <a:rPr lang="en-US" baseline="0"/>
              <a:t>Talk about local minimum maybe – can use joe and volcano</a:t>
            </a:r>
          </a:p>
          <a:p>
            <a:r>
              <a:rPr lang="en-US" baseline="0"/>
              <a:t>Mayb ehere talk about how you can move one atom closer and get the best score for that, but another one goes up</a:t>
            </a:r>
          </a:p>
          <a:p>
            <a:r>
              <a:rPr lang="en-US" baseline="0"/>
              <a:t>Can show the plot from previous and show where the best score is for that atom pair to enforce the point</a:t>
            </a:r>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smtClean="0">
                <a:solidFill>
                  <a:schemeClr val="tx1"/>
                </a:solidFill>
                <a:latin typeface="Arial" pitchFamily="-65" charset="0"/>
                <a:ea typeface="ＭＳ Ｐゴシック" pitchFamily="-107" charset="-128"/>
                <a:cs typeface="ＭＳ Ｐゴシック" pitchFamily="-107" charset="-128"/>
              </a:rPr>
              <a:t>so the question is, how do we generate a set of conformations with the intention to find the best score? answer is molecular dynamics. we are going to simulate how the peptide moves around in the cell. (recall that they are flexible) (make sure that it is clear that they are flexible in the beginning, maybe in folding).start talking about md. start from classical physics, we can drop a rock and know how long it will take for it to hit the ground. same thing here, we can model the forces acting on the molecule to make it move around. each conformation that is generated get scored.question -- why does this simulation get to the lowest value of the scoring function? Answer, black box, here is the general idea.</a:t>
            </a:r>
            <a:endParaRPr lang="en-US"/>
          </a:p>
          <a:p>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Have flow chart for how</a:t>
            </a:r>
            <a:r>
              <a:rPr lang="en-US" baseline="0"/>
              <a:t> we know if we got it right</a:t>
            </a:r>
            <a:endParaRPr lang="en-US"/>
          </a:p>
          <a:p>
            <a:r>
              <a:rPr lang="en-US"/>
              <a:t>Have native state</a:t>
            </a:r>
            <a:r>
              <a:rPr lang="en-US" baseline="0"/>
              <a:t> and md video here or somewhere else</a:t>
            </a:r>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Maybe just show MD simulation</a:t>
            </a:r>
            <a:r>
              <a:rPr lang="en-US" baseline="0"/>
              <a:t> / Domino slide</a:t>
            </a:r>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Main points</a:t>
            </a:r>
            <a:r>
              <a:rPr lang="en-US" baseline="0" dirty="0"/>
              <a:t> – grad school no classes or summer vacation, I join a lab, we all do the same thing, geared towards answering scientific questions, improve human health</a:t>
            </a:r>
          </a:p>
          <a:p>
            <a:endParaRPr lang="en-US" baseline="0" dirty="0"/>
          </a:p>
          <a:p>
            <a:r>
              <a:rPr lang="en-US" baseline="0" dirty="0"/>
              <a:t>Joke about the one second answer, the one two minute answer, and the hour answer – this is the hour answer</a:t>
            </a:r>
          </a:p>
          <a:p>
            <a:endParaRPr lang="en-US" baseline="0" dirty="0"/>
          </a:p>
          <a:p>
            <a:r>
              <a:rPr lang="en-US" baseline="0" dirty="0"/>
              <a:t>What I did – say a lot is background, and towards the end my results</a:t>
            </a:r>
          </a:p>
          <a:p>
            <a:endParaRPr lang="en-US" baseline="0" dirty="0"/>
          </a:p>
          <a:p>
            <a:r>
              <a:rPr lang="en-US" baseline="0" dirty="0"/>
              <a:t>Then say at the every end there’ll be some fun stuff</a:t>
            </a:r>
          </a:p>
          <a:p>
            <a:endParaRPr lang="en-US" baseline="0" dirty="0"/>
          </a:p>
          <a:p>
            <a:r>
              <a:rPr lang="en-US" baseline="0" dirty="0"/>
              <a:t>I will pause for questions every few slides but have time constraints</a:t>
            </a:r>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Picture</a:t>
            </a:r>
            <a:r>
              <a:rPr lang="en-US" baseline="0" dirty="0"/>
              <a:t> of the cell? Graphic, real picture?</a:t>
            </a:r>
            <a:endParaRPr lang="en-US" dirty="0"/>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Think of better title but with same idea</a:t>
            </a:r>
          </a:p>
          <a:p>
            <a:r>
              <a:rPr lang="en-US"/>
              <a:t>Verbally say they are relatively large molecules with a</a:t>
            </a:r>
            <a:r>
              <a:rPr lang="en-US" baseline="0"/>
              <a:t> few thousand atoms</a:t>
            </a:r>
            <a:endParaRPr lang="en-US"/>
          </a:p>
          <a:p>
            <a:r>
              <a:rPr lang="en-US"/>
              <a:t>Research on alcohol</a:t>
            </a:r>
            <a:r>
              <a:rPr lang="en-US" baseline="0"/>
              <a:t> dehydrogenase – say alcohol is not a protein, it’s a small sugar (true?), if you pull off an atom then it can’t get you drunk anymore </a:t>
            </a:r>
            <a:endParaRPr lang="en-US"/>
          </a:p>
          <a:p>
            <a:r>
              <a:rPr lang="en-US"/>
              <a:t>Check for bacteria</a:t>
            </a:r>
            <a:r>
              <a:rPr lang="en-US" baseline="0"/>
              <a:t> with antibody, can show video? Or maybe find out what protein is responsible?</a:t>
            </a:r>
          </a:p>
          <a:p>
            <a:r>
              <a:rPr lang="en-US" baseline="0"/>
              <a:t>Maybe now say this is what p53 does, and then say we’ll return to it in a second</a:t>
            </a:r>
          </a:p>
          <a:p>
            <a:endParaRPr lang="en-US" baseline="0"/>
          </a:p>
          <a:p>
            <a:r>
              <a:rPr lang="en-US" baseline="0"/>
              <a:t>Also say that there are about 25,000 types of proteins in humans, and in the cell there are 100s of thousands (or get estimate).</a:t>
            </a:r>
          </a:p>
          <a:p>
            <a:r>
              <a:rPr lang="en-US" baseline="0"/>
              <a:t>Each cell produces a different set of proteins to carry out cell function. So heart cells don’t make alcohol dehydrogenase because it’s liver that breaks it down. And only reason liver is liver  is because it produces this set of proteins (see how that plays)</a:t>
            </a:r>
          </a:p>
          <a:p>
            <a:endParaRPr lang="en-US" baseline="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a:t>Ethanol c2h5oh</a:t>
            </a:r>
            <a:endParaRPr lang="en-US"/>
          </a:p>
          <a:p>
            <a:r>
              <a:rPr lang="en-US" baseline="0"/>
              <a:t> ch3cho acetaldehyde </a:t>
            </a:r>
          </a:p>
          <a:p>
            <a:endParaRPr lang="en-US" baseline="0"/>
          </a:p>
          <a:p>
            <a:r>
              <a:rPr lang="en-US" baseline="0"/>
              <a:t>Need to figure out if antibody does the work </a:t>
            </a:r>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Almost</a:t>
            </a:r>
            <a:r>
              <a:rPr lang="en-US" baseline="0"/>
              <a:t> everything in here will be a protein</a:t>
            </a:r>
          </a:p>
          <a:p>
            <a:r>
              <a:rPr lang="en-US" baseline="0"/>
              <a:t>Note that they all have their own shape</a:t>
            </a:r>
          </a:p>
          <a:p>
            <a:r>
              <a:rPr lang="en-US" baseline="0"/>
              <a:t>Note that a lot of the time they are interacting with each other</a:t>
            </a:r>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t>Screen shots from the video</a:t>
            </a:r>
            <a:r>
              <a:rPr lang="en-US" baseline="0"/>
              <a:t> here of some of the cooler things</a:t>
            </a:r>
          </a:p>
          <a:p>
            <a:r>
              <a:rPr lang="en-US"/>
              <a:t>I think only</a:t>
            </a:r>
            <a:r>
              <a:rPr lang="en-US" baseline="0"/>
              <a:t> show </a:t>
            </a:r>
            <a:r>
              <a:rPr lang="en-US"/>
              <a:t>that, and say they each</a:t>
            </a:r>
            <a:r>
              <a:rPr lang="en-US" baseline="0"/>
              <a:t> protein has a shape or structure, and if they are complimentary then they interact</a:t>
            </a:r>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Have an graphic</a:t>
            </a:r>
            <a:r>
              <a:rPr lang="en-US" baseline="0"/>
              <a:t> </a:t>
            </a:r>
            <a:r>
              <a:rPr lang="en-US"/>
              <a:t>from chain (with same coloring as before)</a:t>
            </a:r>
          </a:p>
          <a:p>
            <a:r>
              <a:rPr lang="en-US"/>
              <a:t>Then</a:t>
            </a:r>
            <a:r>
              <a:rPr lang="en-US" baseline="0"/>
              <a:t> talk about different properties and forces (maybe on previous slides)</a:t>
            </a:r>
          </a:p>
          <a:p>
            <a:r>
              <a:rPr lang="en-US" baseline="0"/>
              <a:t>Then say that if you put this chain into water (i.e. the cell), it folds up in a defined shape according to that structure</a:t>
            </a:r>
          </a:p>
          <a:p>
            <a:r>
              <a:rPr lang="en-US" baseline="0"/>
              <a:t>Then have an arrow that shows the folded protein, backbone and side chains colored (maybe can have the letters too)</a:t>
            </a:r>
            <a:endParaRPr lang="en-US"/>
          </a:p>
          <a:p>
            <a:r>
              <a:rPr lang="en-US"/>
              <a:t>Be</a:t>
            </a:r>
            <a:r>
              <a:rPr lang="en-US" baseline="0"/>
              <a:t> sure to note flexibility</a:t>
            </a:r>
          </a:p>
          <a:p>
            <a:r>
              <a:rPr lang="en-US" baseline="0"/>
              <a:t>How does the cell decide what amino acids to chain together? Comes from DNA. (might need new slide – OR can flip in Dna on the top above where I was previiously showing chain.</a:t>
            </a:r>
          </a:p>
          <a:p>
            <a:r>
              <a:rPr lang="en-US" baseline="0"/>
              <a:t>Then can say we all have similar DNA, so similar proteins, but we have small differences, which accounts for our diversity, and also something about mutations. – maybe p53 here, and can say something about p53 in the drug section</a:t>
            </a:r>
            <a:endParaRPr lang="en-US"/>
          </a:p>
          <a:p>
            <a:r>
              <a:rPr lang="en-US"/>
              <a:t>Previously showing blobs.</a:t>
            </a:r>
            <a:r>
              <a:rPr lang="en-US" baseline="0"/>
              <a:t> Now s</a:t>
            </a:r>
            <a:r>
              <a:rPr lang="en-US"/>
              <a:t>howing a different represenation of proteins. (maybe have that at the</a:t>
            </a:r>
            <a:r>
              <a:rPr lang="en-US" baseline="0"/>
              <a:t> end) (can have video that flips through each of them)</a:t>
            </a:r>
          </a:p>
          <a:p>
            <a:r>
              <a:rPr lang="en-US" baseline="0"/>
              <a:t>stavis</a:t>
            </a:r>
            <a:endParaRPr lang="en-US"/>
          </a:p>
          <a:p>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a:t>Big decision – talk about structure first or peptides? Will try structure first but can put this slide ahead of it if it works better</a:t>
            </a:r>
          </a:p>
          <a:p>
            <a:r>
              <a:rPr lang="en-US" baseline="0"/>
              <a:t>Show movie of peptide</a:t>
            </a:r>
          </a:p>
          <a:p>
            <a:r>
              <a:rPr lang="en-US" baseline="0"/>
              <a:t>Say that another type of interaction is when protein binds to peptides</a:t>
            </a:r>
          </a:p>
          <a:p>
            <a:r>
              <a:rPr lang="en-US" baseline="0"/>
              <a:t>Show the MHC example, discuss it (should know how the immune system knows whether it is virus or own peptide)</a:t>
            </a:r>
          </a:p>
          <a:p>
            <a:endParaRPr lang="en-US" baseline="0"/>
          </a:p>
          <a:p>
            <a:r>
              <a:rPr lang="en-US" baseline="0"/>
              <a:t>Say that when a peptide binds to a protein, it has a defined structure too</a:t>
            </a:r>
            <a:endParaRPr lang="en-US"/>
          </a:p>
        </p:txBody>
      </p:sp>
      <p:sp>
        <p:nvSpPr>
          <p:cNvPr id="4" name="Slide Number Placeholder 3"/>
          <p:cNvSpPr>
            <a:spLocks noGrp="1"/>
          </p:cNvSpPr>
          <p:nvPr>
            <p:ph type="sldNum" sz="quarter" idx="10"/>
          </p:nvPr>
        </p:nvSpPr>
        <p:spPr/>
        <p:txBody>
          <a:bodyPr/>
          <a:lstStyle/>
          <a:p>
            <a:pPr>
              <a:defRPr/>
            </a:pPr>
            <a:fld id="{DFD93AAD-7E06-2640-BE57-7C1DCD9E90BD}" type="slidenum">
              <a:rPr lang="en-US"/>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32D208D3-A6C2-C645-A3E8-FD6272E8BCF7}" type="datetime1">
              <a:rPr lang="en-US"/>
              <a:pPr>
                <a:defRPr/>
              </a:pPr>
              <a:t>12/10/11</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D51072FF-5735-2E40-B295-3AD45718B904}" type="datetime1">
              <a:rPr lang="en-US"/>
              <a:pPr>
                <a:defRPr/>
              </a:pPr>
              <a:t>12/10/11</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2023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6202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0A50B149-EF83-1B48-81AF-9D3FA06CC858}" type="datetime1">
              <a:rPr lang="en-US"/>
              <a:pPr>
                <a:defRPr/>
              </a:pPr>
              <a:t>12/10/11</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524000"/>
            <a:ext cx="40386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24000"/>
            <a:ext cx="40386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8DBF7B9D-1B3F-7243-8B91-4B66B9B70C44}" type="datetime1">
              <a:rPr lang="en-US"/>
              <a:pPr>
                <a:defRPr/>
              </a:pPr>
              <a:t>12/10/11</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04EAF58-B630-5046-947B-BAFA4D8FEB4E}" type="datetime1">
              <a:rPr lang="en-US"/>
              <a:pPr>
                <a:defRPr/>
              </a:pPr>
              <a:t>12/10/11</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82DD90EC-B31E-D944-8A63-C6BE5B784D89}" type="datetime1">
              <a:rPr lang="en-US"/>
              <a:pPr>
                <a:defRPr/>
              </a:pPr>
              <a:t>12/10/11</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240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240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15644E3A-0AD7-BD48-92D6-5F898C8EF06A}" type="datetime1">
              <a:rPr lang="en-US"/>
              <a:pPr>
                <a:defRPr/>
              </a:pPr>
              <a:t>12/10/11</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28746F3F-C6C3-9F4E-803A-6AA4384961E8}" type="datetime1">
              <a:rPr lang="en-US"/>
              <a:pPr>
                <a:defRPr/>
              </a:pPr>
              <a:t>12/10/11</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C545F607-322E-F447-BE87-B486D4CE9DDD}" type="datetime1">
              <a:rPr lang="en-US"/>
              <a:pPr>
                <a:defRPr/>
              </a:pPr>
              <a:t>12/10/11</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906C88F-4C2D-524C-A131-AB1C36B42B1E}" type="datetime1">
              <a:rPr lang="en-US"/>
              <a:pPr>
                <a:defRPr/>
              </a:pPr>
              <a:t>12/10/11</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FABC4C9-D3B5-F94B-8112-8619A902181B}" type="datetime1">
              <a:rPr lang="en-US"/>
              <a:pPr>
                <a:defRPr/>
              </a:pPr>
              <a:t>12/10/11</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DB46C97-A97D-9444-B2F1-590A3136DA5A}" type="datetime1">
              <a:rPr lang="en-US"/>
              <a:pPr>
                <a:defRPr/>
              </a:pPr>
              <a:t>12/10/11</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Title in 32pt Bold (RGB 70 90 220)</a:t>
            </a:r>
          </a:p>
        </p:txBody>
      </p:sp>
      <p:sp>
        <p:nvSpPr>
          <p:cNvPr id="1027" name="Rectangle 3"/>
          <p:cNvSpPr>
            <a:spLocks noGrp="1" noChangeArrowheads="1"/>
          </p:cNvSpPr>
          <p:nvPr>
            <p:ph type="body" idx="1"/>
          </p:nvPr>
        </p:nvSpPr>
        <p:spPr bwMode="auto">
          <a:xfrm>
            <a:off x="457200" y="1524000"/>
            <a:ext cx="82296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Text in 24pt dark gray (RGB 55 55 55).</a:t>
            </a:r>
          </a:p>
          <a:p>
            <a:pPr lvl="0"/>
            <a:r>
              <a:rPr lang="en-US"/>
              <a:t>Check out http://salilab.org/private/SlidesInstructions.pdf</a:t>
            </a:r>
          </a:p>
          <a:p>
            <a:pPr lvl="1"/>
            <a:r>
              <a:rPr lang="en-US"/>
              <a:t>Emphasised words in red (RGB 197 45 15).</a:t>
            </a:r>
          </a:p>
          <a:p>
            <a:pPr lvl="2"/>
            <a:r>
              <a:rPr lang="en-US"/>
              <a:t>One Green: RGB 50 180 0.</a:t>
            </a:r>
          </a:p>
          <a:p>
            <a:pPr lvl="2"/>
            <a:r>
              <a:rPr lang="en-US"/>
              <a:t>more color, if really neded:</a:t>
            </a:r>
          </a:p>
          <a:p>
            <a:pPr lvl="2"/>
            <a:r>
              <a:rPr lang="en-US"/>
              <a:t>Yellow: RGB 255 204 0.</a:t>
            </a:r>
          </a:p>
        </p:txBody>
      </p:sp>
      <p:sp>
        <p:nvSpPr>
          <p:cNvPr id="1028" name="Rectangle 4"/>
          <p:cNvSpPr>
            <a:spLocks noGrp="1" noChangeArrowheads="1"/>
          </p:cNvSpPr>
          <p:nvPr>
            <p:ph type="dt" sz="half" idx="2"/>
          </p:nvPr>
        </p:nvSpPr>
        <p:spPr bwMode="auto">
          <a:xfrm>
            <a:off x="8458200" y="6610350"/>
            <a:ext cx="6858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Arial" pitchFamily="-65" charset="0"/>
              </a:defRPr>
            </a:lvl1pPr>
          </a:lstStyle>
          <a:p>
            <a:pPr>
              <a:defRPr/>
            </a:pPr>
            <a:fld id="{809431C5-5080-304A-909E-BC3A45764B3F}" type="datetime1">
              <a:rPr lang="en-US"/>
              <a:pPr>
                <a:defRPr/>
              </a:pPr>
              <a:t>12/10/11</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3200" b="1">
          <a:solidFill>
            <a:srgbClr val="465ADC"/>
          </a:solidFill>
          <a:latin typeface="+mj-lt"/>
          <a:ea typeface="ＭＳ Ｐゴシック" pitchFamily="-107" charset="-128"/>
          <a:cs typeface="ＭＳ Ｐゴシック" pitchFamily="-107" charset="-128"/>
        </a:defRPr>
      </a:lvl1pPr>
      <a:lvl2pPr algn="ctr" rtl="0" eaLnBrk="0" fontAlgn="base" hangingPunct="0">
        <a:spcBef>
          <a:spcPct val="0"/>
        </a:spcBef>
        <a:spcAft>
          <a:spcPct val="0"/>
        </a:spcAft>
        <a:defRPr sz="3200" b="1">
          <a:solidFill>
            <a:srgbClr val="465ADC"/>
          </a:solidFill>
          <a:latin typeface="Arial" pitchFamily="-65" charset="0"/>
          <a:ea typeface="ＭＳ Ｐゴシック" pitchFamily="-107" charset="-128"/>
          <a:cs typeface="ＭＳ Ｐゴシック" pitchFamily="-107" charset="-128"/>
        </a:defRPr>
      </a:lvl2pPr>
      <a:lvl3pPr algn="ctr" rtl="0" eaLnBrk="0" fontAlgn="base" hangingPunct="0">
        <a:spcBef>
          <a:spcPct val="0"/>
        </a:spcBef>
        <a:spcAft>
          <a:spcPct val="0"/>
        </a:spcAft>
        <a:defRPr sz="3200" b="1">
          <a:solidFill>
            <a:srgbClr val="465ADC"/>
          </a:solidFill>
          <a:latin typeface="Arial" pitchFamily="-65" charset="0"/>
          <a:ea typeface="ＭＳ Ｐゴシック" pitchFamily="-107" charset="-128"/>
          <a:cs typeface="ＭＳ Ｐゴシック" pitchFamily="-107" charset="-128"/>
        </a:defRPr>
      </a:lvl3pPr>
      <a:lvl4pPr algn="ctr" rtl="0" eaLnBrk="0" fontAlgn="base" hangingPunct="0">
        <a:spcBef>
          <a:spcPct val="0"/>
        </a:spcBef>
        <a:spcAft>
          <a:spcPct val="0"/>
        </a:spcAft>
        <a:defRPr sz="3200" b="1">
          <a:solidFill>
            <a:srgbClr val="465ADC"/>
          </a:solidFill>
          <a:latin typeface="Arial" pitchFamily="-65" charset="0"/>
          <a:ea typeface="ＭＳ Ｐゴシック" pitchFamily="-107" charset="-128"/>
          <a:cs typeface="ＭＳ Ｐゴシック" pitchFamily="-107" charset="-128"/>
        </a:defRPr>
      </a:lvl4pPr>
      <a:lvl5pPr algn="ctr" rtl="0" eaLnBrk="0" fontAlgn="base" hangingPunct="0">
        <a:spcBef>
          <a:spcPct val="0"/>
        </a:spcBef>
        <a:spcAft>
          <a:spcPct val="0"/>
        </a:spcAft>
        <a:defRPr sz="3200" b="1">
          <a:solidFill>
            <a:srgbClr val="465ADC"/>
          </a:solidFill>
          <a:latin typeface="Arial" pitchFamily="-65" charset="0"/>
          <a:ea typeface="ＭＳ Ｐゴシック" pitchFamily="-107" charset="-128"/>
          <a:cs typeface="ＭＳ Ｐゴシック" pitchFamily="-107" charset="-128"/>
        </a:defRPr>
      </a:lvl5pPr>
      <a:lvl6pPr marL="457200" algn="ctr" rtl="0" fontAlgn="base">
        <a:spcBef>
          <a:spcPct val="0"/>
        </a:spcBef>
        <a:spcAft>
          <a:spcPct val="0"/>
        </a:spcAft>
        <a:defRPr sz="3200" b="1">
          <a:solidFill>
            <a:srgbClr val="465ADC"/>
          </a:solidFill>
          <a:latin typeface="Arial" pitchFamily="-65" charset="0"/>
        </a:defRPr>
      </a:lvl6pPr>
      <a:lvl7pPr marL="914400" algn="ctr" rtl="0" fontAlgn="base">
        <a:spcBef>
          <a:spcPct val="0"/>
        </a:spcBef>
        <a:spcAft>
          <a:spcPct val="0"/>
        </a:spcAft>
        <a:defRPr sz="3200" b="1">
          <a:solidFill>
            <a:srgbClr val="465ADC"/>
          </a:solidFill>
          <a:latin typeface="Arial" pitchFamily="-65" charset="0"/>
        </a:defRPr>
      </a:lvl7pPr>
      <a:lvl8pPr marL="1371600" algn="ctr" rtl="0" fontAlgn="base">
        <a:spcBef>
          <a:spcPct val="0"/>
        </a:spcBef>
        <a:spcAft>
          <a:spcPct val="0"/>
        </a:spcAft>
        <a:defRPr sz="3200" b="1">
          <a:solidFill>
            <a:srgbClr val="465ADC"/>
          </a:solidFill>
          <a:latin typeface="Arial" pitchFamily="-65" charset="0"/>
        </a:defRPr>
      </a:lvl8pPr>
      <a:lvl9pPr marL="1828800" algn="ctr" rtl="0" fontAlgn="base">
        <a:spcBef>
          <a:spcPct val="0"/>
        </a:spcBef>
        <a:spcAft>
          <a:spcPct val="0"/>
        </a:spcAft>
        <a:defRPr sz="3200" b="1">
          <a:solidFill>
            <a:srgbClr val="465ADC"/>
          </a:solidFill>
          <a:latin typeface="Arial" pitchFamily="-65" charset="0"/>
        </a:defRPr>
      </a:lvl9pPr>
    </p:titleStyle>
    <p:bodyStyle>
      <a:lvl1pPr marL="342900" indent="-342900" algn="l" rtl="0" eaLnBrk="0" fontAlgn="base" hangingPunct="0">
        <a:spcBef>
          <a:spcPct val="20000"/>
        </a:spcBef>
        <a:spcAft>
          <a:spcPct val="0"/>
        </a:spcAft>
        <a:buSzPct val="50000"/>
        <a:buBlip>
          <a:blip r:embed="rId14"/>
        </a:buBlip>
        <a:defRPr sz="2400">
          <a:solidFill>
            <a:srgbClr val="373737"/>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SzPct val="50000"/>
        <a:buBlip>
          <a:blip r:embed="rId14"/>
        </a:buBlip>
        <a:defRPr sz="2200">
          <a:solidFill>
            <a:srgbClr val="C52D0F"/>
          </a:solidFill>
          <a:latin typeface="+mn-lt"/>
          <a:ea typeface="ＭＳ Ｐゴシック" pitchFamily="-65" charset="-128"/>
        </a:defRPr>
      </a:lvl2pPr>
      <a:lvl3pPr marL="1143000" indent="-228600" algn="l" rtl="0" eaLnBrk="0" fontAlgn="base" hangingPunct="0">
        <a:spcBef>
          <a:spcPct val="20000"/>
        </a:spcBef>
        <a:spcAft>
          <a:spcPct val="0"/>
        </a:spcAft>
        <a:buClr>
          <a:srgbClr val="C7AD2D"/>
        </a:buClr>
        <a:buSzPct val="50000"/>
        <a:buFont typeface="Arial" pitchFamily="-107" charset="0"/>
        <a:buBlip>
          <a:blip r:embed="rId14"/>
        </a:buBlip>
        <a:defRPr>
          <a:solidFill>
            <a:srgbClr val="FFCC00"/>
          </a:solidFill>
          <a:latin typeface="+mn-lt"/>
          <a:ea typeface="ＭＳ Ｐゴシック" pitchFamily="-65" charset="-128"/>
        </a:defRPr>
      </a:lvl3pPr>
      <a:lvl4pPr marL="1600200" indent="-228600" algn="l" rtl="0" eaLnBrk="0" fontAlgn="base" hangingPunct="0">
        <a:spcBef>
          <a:spcPct val="20000"/>
        </a:spcBef>
        <a:spcAft>
          <a:spcPct val="0"/>
        </a:spcAft>
        <a:buChar char="–"/>
        <a:defRPr sz="2000">
          <a:solidFill>
            <a:srgbClr val="292929"/>
          </a:solidFill>
          <a:latin typeface="+mn-lt"/>
          <a:ea typeface="ＭＳ Ｐゴシック" pitchFamily="-65" charset="-128"/>
        </a:defRPr>
      </a:lvl4pPr>
      <a:lvl5pPr marL="2057400" indent="-228600" algn="l" rtl="0" eaLnBrk="0" fontAlgn="base" hangingPunct="0">
        <a:spcBef>
          <a:spcPct val="20000"/>
        </a:spcBef>
        <a:spcAft>
          <a:spcPct val="0"/>
        </a:spcAft>
        <a:buChar char="»"/>
        <a:defRPr sz="2000">
          <a:solidFill>
            <a:srgbClr val="292929"/>
          </a:solidFill>
          <a:latin typeface="+mn-lt"/>
          <a:ea typeface="ＭＳ Ｐゴシック" pitchFamily="-65" charset="-128"/>
        </a:defRPr>
      </a:lvl5pPr>
      <a:lvl6pPr marL="2514600" indent="-228600" algn="l" rtl="0" fontAlgn="base">
        <a:spcBef>
          <a:spcPct val="20000"/>
        </a:spcBef>
        <a:spcAft>
          <a:spcPct val="0"/>
        </a:spcAft>
        <a:buChar char="»"/>
        <a:defRPr sz="2000">
          <a:solidFill>
            <a:srgbClr val="292929"/>
          </a:solidFill>
          <a:latin typeface="+mn-lt"/>
          <a:ea typeface="ＭＳ Ｐゴシック" pitchFamily="-65" charset="-128"/>
        </a:defRPr>
      </a:lvl6pPr>
      <a:lvl7pPr marL="2971800" indent="-228600" algn="l" rtl="0" fontAlgn="base">
        <a:spcBef>
          <a:spcPct val="20000"/>
        </a:spcBef>
        <a:spcAft>
          <a:spcPct val="0"/>
        </a:spcAft>
        <a:buChar char="»"/>
        <a:defRPr sz="2000">
          <a:solidFill>
            <a:srgbClr val="292929"/>
          </a:solidFill>
          <a:latin typeface="+mn-lt"/>
          <a:ea typeface="ＭＳ Ｐゴシック" pitchFamily="-65" charset="-128"/>
        </a:defRPr>
      </a:lvl7pPr>
      <a:lvl8pPr marL="3429000" indent="-228600" algn="l" rtl="0" fontAlgn="base">
        <a:spcBef>
          <a:spcPct val="20000"/>
        </a:spcBef>
        <a:spcAft>
          <a:spcPct val="0"/>
        </a:spcAft>
        <a:buChar char="»"/>
        <a:defRPr sz="2000">
          <a:solidFill>
            <a:srgbClr val="292929"/>
          </a:solidFill>
          <a:latin typeface="+mn-lt"/>
          <a:ea typeface="ＭＳ Ｐゴシック" pitchFamily="-65" charset="-128"/>
        </a:defRPr>
      </a:lvl8pPr>
      <a:lvl9pPr marL="3886200" indent="-228600" algn="l" rtl="0" fontAlgn="base">
        <a:spcBef>
          <a:spcPct val="20000"/>
        </a:spcBef>
        <a:spcAft>
          <a:spcPct val="0"/>
        </a:spcAft>
        <a:buChar char="»"/>
        <a:defRPr sz="2000">
          <a:solidFill>
            <a:srgbClr val="292929"/>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6.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df"/><Relationship Id="rId5" Type="http://schemas.openxmlformats.org/officeDocument/2006/relationships/image" Target="../media/image54.png"/><Relationship Id="rId6" Type="http://schemas.openxmlformats.org/officeDocument/2006/relationships/image" Target="../media/image55.jpeg"/><Relationship Id="rId7" Type="http://schemas.openxmlformats.org/officeDocument/2006/relationships/image" Target="../media/image56.gif"/><Relationship Id="rId8" Type="http://schemas.openxmlformats.org/officeDocument/2006/relationships/image" Target="../media/image41.png"/><Relationship Id="rId9" Type="http://schemas.openxmlformats.org/officeDocument/2006/relationships/image" Target="../media/image57.png"/><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1" Type="http://schemas.openxmlformats.org/officeDocument/2006/relationships/slideLayout" Target="../slideLayouts/slideLayout4.xml"/><Relationship Id="rId2" Type="http://schemas.openxmlformats.org/officeDocument/2006/relationships/image" Target="../media/image5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61.png"/><Relationship Id="rId1" Type="http://schemas.openxmlformats.org/officeDocument/2006/relationships/video" Target="file://localhost/Users/dave/Documents/UCSF/ExitTalk/slides/conformations/conformationMovie.mov" TargetMode="Externa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png"/><Relationship Id="rId7" Type="http://schemas.openxmlformats.org/officeDocument/2006/relationships/chart" Target="../charts/chart1.xml"/><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57.png"/><Relationship Id="rId1" Type="http://schemas.openxmlformats.org/officeDocument/2006/relationships/slideLayout" Target="../slideLayouts/slideLayout4.xml"/><Relationship Id="rId2" Type="http://schemas.openxmlformats.org/officeDocument/2006/relationships/image" Target="../media/image66.png"/></Relationships>
</file>

<file path=ppt/slides/_rels/slide18.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image" Target="../media/image70.png"/><Relationship Id="rId5" Type="http://schemas.openxmlformats.org/officeDocument/2006/relationships/image" Target="../media/image71.png"/><Relationship Id="rId1" Type="http://schemas.openxmlformats.org/officeDocument/2006/relationships/video" Target="file://localhost/Users/dave/Documents/UCSF/ExitTalk/slides/md/cyclo2001.mov" TargetMode="External"/><Relationship Id="rId2"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3.tiff"/><Relationship Id="rId4" Type="http://schemas.openxmlformats.org/officeDocument/2006/relationships/image" Target="../media/image74.tiff"/><Relationship Id="rId5" Type="http://schemas.openxmlformats.org/officeDocument/2006/relationships/image" Target="../media/image75.tiff"/><Relationship Id="rId6" Type="http://schemas.openxmlformats.org/officeDocument/2006/relationships/image" Target="../media/image76.tiff"/><Relationship Id="rId1" Type="http://schemas.openxmlformats.org/officeDocument/2006/relationships/slideLayout" Target="../slideLayouts/slideLayout2.xml"/><Relationship Id="rId2" Type="http://schemas.openxmlformats.org/officeDocument/2006/relationships/image" Target="../media/image72.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df"/><Relationship Id="rId9"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s>
</file>

<file path=ppt/slides/_rels/slide27.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29.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96.jpeg"/><Relationship Id="rId4" Type="http://schemas.openxmlformats.org/officeDocument/2006/relationships/image" Target="../media/image97.jpeg"/><Relationship Id="rId5" Type="http://schemas.openxmlformats.org/officeDocument/2006/relationships/image" Target="../media/image98.jpeg"/><Relationship Id="rId6" Type="http://schemas.openxmlformats.org/officeDocument/2006/relationships/image" Target="../media/image99.png"/><Relationship Id="rId7" Type="http://schemas.openxmlformats.org/officeDocument/2006/relationships/image" Target="../media/image100.png"/><Relationship Id="rId1" Type="http://schemas.openxmlformats.org/officeDocument/2006/relationships/slideLayout" Target="../slideLayouts/slideLayout2.xml"/><Relationship Id="rId2" Type="http://schemas.openxmlformats.org/officeDocument/2006/relationships/image" Target="../media/image9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34.xml.rels><?xml version="1.0" encoding="UTF-8" standalone="yes"?>
<Relationships xmlns="http://schemas.openxmlformats.org/package/2006/relationships"><Relationship Id="rId1" Type="http://schemas.openxmlformats.org/officeDocument/2006/relationships/video" Target="file://localhost/Users/dave/Documents/UCSF/ExitTalk/awesome%20breach.MOV" TargetMode="External"/><Relationship Id="rId2" Type="http://schemas.openxmlformats.org/officeDocument/2006/relationships/slideLayout" Target="../slideLayouts/slideLayout2.xml"/><Relationship Id="rId3" Type="http://schemas.openxmlformats.org/officeDocument/2006/relationships/image" Target="../media/image10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png"/><Relationship Id="rId10" Type="http://schemas.openxmlformats.org/officeDocument/2006/relationships/image" Target="../media/image8.png"/><Relationship Id="rId1" Type="http://schemas.openxmlformats.org/officeDocument/2006/relationships/video" Target="file://localhost/Users/dave/Documents/UCSF/ExitTalk/slides/proteinExamples/Chase.mp4" TargetMode="Externa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9.png"/><Relationship Id="rId1" Type="http://schemas.openxmlformats.org/officeDocument/2006/relationships/video" Target="file://localhost/Users/dave/Documents/UCSF/ExitTalk/inner_yem_1.mov" TargetMode="Externa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df"/><Relationship Id="rId4" Type="http://schemas.openxmlformats.org/officeDocument/2006/relationships/image" Target="../media/image11.png"/><Relationship Id="rId5" Type="http://schemas.openxmlformats.org/officeDocument/2006/relationships/image" Target="../media/image12.pdf"/><Relationship Id="rId6" Type="http://schemas.openxmlformats.org/officeDocument/2006/relationships/image" Target="../media/image13.png"/><Relationship Id="rId7" Type="http://schemas.openxmlformats.org/officeDocument/2006/relationships/image" Target="../media/image14.pdf"/><Relationship Id="rId8" Type="http://schemas.openxmlformats.org/officeDocument/2006/relationships/image" Target="../media/image15.png"/><Relationship Id="rId9" Type="http://schemas.openxmlformats.org/officeDocument/2006/relationships/image" Target="../media/image16.pdf"/><Relationship Id="rId10"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9" Type="http://schemas.openxmlformats.org/officeDocument/2006/relationships/image" Target="../media/image24.png"/><Relationship Id="rId20" Type="http://schemas.openxmlformats.org/officeDocument/2006/relationships/image" Target="../media/image35.png"/><Relationship Id="rId21" Type="http://schemas.openxmlformats.org/officeDocument/2006/relationships/image" Target="../media/image36.png"/><Relationship Id="rId22" Type="http://schemas.openxmlformats.org/officeDocument/2006/relationships/image" Target="../media/image37.png"/><Relationship Id="rId10" Type="http://schemas.openxmlformats.org/officeDocument/2006/relationships/image" Target="../media/image25.png"/><Relationship Id="rId11" Type="http://schemas.openxmlformats.org/officeDocument/2006/relationships/image" Target="../media/image26.png"/><Relationship Id="rId12" Type="http://schemas.openxmlformats.org/officeDocument/2006/relationships/image" Target="../media/image27.png"/><Relationship Id="rId13" Type="http://schemas.openxmlformats.org/officeDocument/2006/relationships/image" Target="../media/image28.png"/><Relationship Id="rId14" Type="http://schemas.openxmlformats.org/officeDocument/2006/relationships/image" Target="../media/image29.png"/><Relationship Id="rId15" Type="http://schemas.openxmlformats.org/officeDocument/2006/relationships/image" Target="../media/image30.png"/><Relationship Id="rId16" Type="http://schemas.openxmlformats.org/officeDocument/2006/relationships/image" Target="../media/image31.png"/><Relationship Id="rId17" Type="http://schemas.openxmlformats.org/officeDocument/2006/relationships/image" Target="../media/image32.png"/><Relationship Id="rId18" Type="http://schemas.openxmlformats.org/officeDocument/2006/relationships/image" Target="../media/image33.png"/><Relationship Id="rId19" Type="http://schemas.openxmlformats.org/officeDocument/2006/relationships/image" Target="../media/image34.png"/><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df"/><Relationship Id="rId8" Type="http://schemas.openxmlformats.org/officeDocument/2006/relationships/image" Target="../media/image43.pn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video" Target="file://localhost/Users/dave/Documents/UCSF/ExitTalk/slides/peptideIntro/peptideRotateVertical.mov" TargetMode="Externa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Computational Identification of Protein-Peptide Interaction Specificity</a:t>
            </a:r>
          </a:p>
        </p:txBody>
      </p:sp>
      <p:sp>
        <p:nvSpPr>
          <p:cNvPr id="3" name="Subtitle 2"/>
          <p:cNvSpPr>
            <a:spLocks noGrp="1"/>
          </p:cNvSpPr>
          <p:nvPr>
            <p:ph type="subTitle" idx="1"/>
          </p:nvPr>
        </p:nvSpPr>
        <p:spPr/>
        <p:txBody>
          <a:bodyPr/>
          <a:lstStyle/>
          <a:p>
            <a:pPr algn="r"/>
            <a:r>
              <a:rPr lang="en-US" dirty="0"/>
              <a:t>	Dave Barkan</a:t>
            </a:r>
          </a:p>
          <a:p>
            <a:pPr algn="r"/>
            <a:r>
              <a:rPr lang="en-US" dirty="0"/>
              <a:t>UCSF Exit Talk</a:t>
            </a:r>
          </a:p>
          <a:p>
            <a:pPr algn="r"/>
            <a:r>
              <a:rPr lang="en-US" dirty="0"/>
              <a:t>December 10,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 name="Picture 20" descr="mhcPeptide.png"/>
          <p:cNvPicPr>
            <a:picLocks noChangeAspect="1"/>
          </p:cNvPicPr>
          <p:nvPr/>
        </p:nvPicPr>
        <p:blipFill>
          <a:blip r:embed="rId3">
            <a:clrChange>
              <a:clrFrom>
                <a:srgbClr val="FFFFFF"/>
              </a:clrFrom>
              <a:clrTo>
                <a:srgbClr val="FFFFFF">
                  <a:alpha val="0"/>
                </a:srgbClr>
              </a:clrTo>
            </a:clrChange>
          </a:blip>
          <a:stretch>
            <a:fillRect/>
          </a:stretch>
        </p:blipFill>
        <p:spPr>
          <a:xfrm>
            <a:off x="2209800" y="1657745"/>
            <a:ext cx="9144000" cy="4666855"/>
          </a:xfrm>
          <a:prstGeom prst="rect">
            <a:avLst/>
          </a:prstGeom>
        </p:spPr>
      </p:pic>
      <p:sp>
        <p:nvSpPr>
          <p:cNvPr id="12" name="TextBox 11"/>
          <p:cNvSpPr txBox="1"/>
          <p:nvPr/>
        </p:nvSpPr>
        <p:spPr>
          <a:xfrm>
            <a:off x="8077200" y="4724400"/>
            <a:ext cx="825992" cy="369332"/>
          </a:xfrm>
          <a:prstGeom prst="rect">
            <a:avLst/>
          </a:prstGeom>
          <a:noFill/>
        </p:spPr>
        <p:txBody>
          <a:bodyPr wrap="none" rtlCol="0">
            <a:spAutoFit/>
          </a:bodyPr>
          <a:lstStyle/>
          <a:p>
            <a:r>
              <a:rPr lang="en-US" dirty="0"/>
              <a:t>Mdm2</a:t>
            </a:r>
          </a:p>
        </p:txBody>
      </p:sp>
      <p:sp>
        <p:nvSpPr>
          <p:cNvPr id="2" name="Title 1"/>
          <p:cNvSpPr>
            <a:spLocks noGrp="1"/>
          </p:cNvSpPr>
          <p:nvPr>
            <p:ph type="title"/>
          </p:nvPr>
        </p:nvSpPr>
        <p:spPr/>
        <p:txBody>
          <a:bodyPr/>
          <a:lstStyle/>
          <a:p>
            <a:r>
              <a:rPr lang="en-US"/>
              <a:t>My research attempts to model the structure of the peptide in the protein</a:t>
            </a:r>
          </a:p>
        </p:txBody>
      </p:sp>
      <p:sp>
        <p:nvSpPr>
          <p:cNvPr id="5" name="Content Placeholder 4"/>
          <p:cNvSpPr>
            <a:spLocks noGrp="1"/>
          </p:cNvSpPr>
          <p:nvPr>
            <p:ph sz="half" idx="1"/>
          </p:nvPr>
        </p:nvSpPr>
        <p:spPr>
          <a:xfrm>
            <a:off x="152400" y="1524000"/>
            <a:ext cx="4267200" cy="4953000"/>
          </a:xfrm>
        </p:spPr>
        <p:txBody>
          <a:bodyPr/>
          <a:lstStyle/>
          <a:p>
            <a:r>
              <a:rPr lang="en-US" sz="2400"/>
              <a:t>Why is this important?</a:t>
            </a:r>
          </a:p>
          <a:p>
            <a:pPr marL="514350" indent="-457200">
              <a:buAutoNum type="arabicPeriod"/>
            </a:pPr>
            <a:r>
              <a:rPr lang="en-US" sz="2000">
                <a:solidFill>
                  <a:schemeClr val="accent2"/>
                </a:solidFill>
              </a:rPr>
              <a:t>If we model the structure, we can predict whether it binds</a:t>
            </a:r>
          </a:p>
          <a:p>
            <a:pPr marL="514350" indent="-457200">
              <a:buAutoNum type="arabicPeriod"/>
            </a:pPr>
            <a:r>
              <a:rPr lang="en-US" sz="2000">
                <a:solidFill>
                  <a:schemeClr val="accent2"/>
                </a:solidFill>
              </a:rPr>
              <a:t>If we know peptides that bind naturally in disease, we can mimic or disrupt them</a:t>
            </a:r>
          </a:p>
          <a:p>
            <a:pPr marL="514350" indent="-457200">
              <a:buAutoNum type="arabicPeriod"/>
            </a:pPr>
            <a:r>
              <a:rPr lang="en-US" sz="2000">
                <a:solidFill>
                  <a:schemeClr val="accent2"/>
                </a:solidFill>
              </a:rPr>
              <a:t>If a protein is responsible for disease, we can design new peptides to block them</a:t>
            </a:r>
          </a:p>
          <a:p>
            <a:pPr>
              <a:buNone/>
            </a:pPr>
            <a:endParaRPr lang="en-US" sz="2400"/>
          </a:p>
          <a:p>
            <a:r>
              <a:rPr lang="en-US"/>
              <a:t>Two concepts:</a:t>
            </a:r>
          </a:p>
          <a:p>
            <a:pPr marL="514350" indent="-514350">
              <a:buFont typeface="+mj-lt"/>
              <a:buAutoNum type="arabicPeriod"/>
            </a:pPr>
            <a:r>
              <a:rPr lang="en-US" sz="2000">
                <a:solidFill>
                  <a:schemeClr val="accent2"/>
                </a:solidFill>
              </a:rPr>
              <a:t>Protein – peptide interaction specificity</a:t>
            </a:r>
          </a:p>
          <a:p>
            <a:pPr marL="514350" indent="-514350">
              <a:buFont typeface="+mj-lt"/>
              <a:buAutoNum type="arabicPeriod"/>
            </a:pPr>
            <a:r>
              <a:rPr lang="en-US" sz="2000">
                <a:solidFill>
                  <a:schemeClr val="accent2"/>
                </a:solidFill>
              </a:rPr>
              <a:t>Peptide docking</a:t>
            </a:r>
          </a:p>
          <a:p>
            <a:endParaRPr lang="en-US" sz="1800"/>
          </a:p>
        </p:txBody>
      </p:sp>
      <p:grpSp>
        <p:nvGrpSpPr>
          <p:cNvPr id="11" name="Group 10"/>
          <p:cNvGrpSpPr/>
          <p:nvPr/>
        </p:nvGrpSpPr>
        <p:grpSpPr>
          <a:xfrm>
            <a:off x="5486401" y="1447800"/>
            <a:ext cx="3688741" cy="2442249"/>
            <a:chOff x="5486401" y="1447800"/>
            <a:chExt cx="3688741" cy="2442249"/>
          </a:xfrm>
        </p:grpSpPr>
        <p:pic>
          <p:nvPicPr>
            <p:cNvPr id="7" name="Picture 6" descr="p53.1.png"/>
            <p:cNvPicPr>
              <a:picLocks noChangeAspect="1"/>
            </p:cNvPicPr>
            <p:nvPr/>
          </p:nvPicPr>
          <p:blipFill>
            <a:blip r:embed="rId4"/>
            <a:srcRect l="27864" r="32969"/>
            <a:stretch>
              <a:fillRect/>
            </a:stretch>
          </p:blipFill>
          <p:spPr>
            <a:xfrm rot="5400000">
              <a:off x="5636876" y="1297325"/>
              <a:ext cx="2442249" cy="2743200"/>
            </a:xfrm>
            <a:prstGeom prst="rect">
              <a:avLst/>
            </a:prstGeom>
          </p:spPr>
        </p:pic>
        <p:sp>
          <p:nvSpPr>
            <p:cNvPr id="10" name="TextBox 9"/>
            <p:cNvSpPr txBox="1"/>
            <p:nvPr/>
          </p:nvSpPr>
          <p:spPr>
            <a:xfrm>
              <a:off x="7848600" y="2743200"/>
              <a:ext cx="1326542" cy="646331"/>
            </a:xfrm>
            <a:prstGeom prst="rect">
              <a:avLst/>
            </a:prstGeom>
            <a:noFill/>
          </p:spPr>
          <p:txBody>
            <a:bodyPr wrap="none" rtlCol="0">
              <a:spAutoFit/>
            </a:bodyPr>
            <a:lstStyle/>
            <a:p>
              <a:r>
                <a:rPr lang="en-US" dirty="0"/>
                <a:t>P53 tumor </a:t>
              </a:r>
            </a:p>
            <a:p>
              <a:r>
                <a:rPr lang="en-US" dirty="0"/>
                <a:t>suppressor</a:t>
              </a:r>
            </a:p>
          </p:txBody>
        </p:sp>
      </p:grpSp>
      <p:pic>
        <p:nvPicPr>
          <p:cNvPr id="14" name="Picture 13" descr="mdm2apo.png"/>
          <p:cNvPicPr>
            <a:picLocks noChangeAspect="1"/>
          </p:cNvPicPr>
          <p:nvPr/>
        </p:nvPicPr>
        <p:blipFill>
          <a:blip r:embed="rId5">
            <a:clrChange>
              <a:clrFrom>
                <a:srgbClr val="FFFFFF"/>
              </a:clrFrom>
              <a:clrTo>
                <a:srgbClr val="FFFFFF">
                  <a:alpha val="0"/>
                </a:srgbClr>
              </a:clrTo>
            </a:clrChange>
          </a:blip>
          <a:stretch>
            <a:fillRect/>
          </a:stretch>
        </p:blipFill>
        <p:spPr>
          <a:xfrm>
            <a:off x="4114800" y="4297680"/>
            <a:ext cx="5519116" cy="2560320"/>
          </a:xfrm>
          <a:prstGeom prst="rect">
            <a:avLst/>
          </a:prstGeom>
        </p:spPr>
      </p:pic>
      <p:pic>
        <p:nvPicPr>
          <p:cNvPr id="17" name="Picture 16" descr="mdm2-p53.png"/>
          <p:cNvPicPr>
            <a:picLocks noChangeAspect="1"/>
          </p:cNvPicPr>
          <p:nvPr/>
        </p:nvPicPr>
        <p:blipFill>
          <a:blip r:embed="rId6">
            <a:clrChange>
              <a:clrFrom>
                <a:srgbClr val="FFFFFF"/>
              </a:clrFrom>
              <a:clrTo>
                <a:srgbClr val="FFFFFF">
                  <a:alpha val="0"/>
                </a:srgbClr>
              </a:clrTo>
            </a:clrChange>
          </a:blip>
          <a:stretch>
            <a:fillRect/>
          </a:stretch>
        </p:blipFill>
        <p:spPr>
          <a:xfrm>
            <a:off x="4114800" y="4297680"/>
            <a:ext cx="5519116" cy="2560320"/>
          </a:xfrm>
          <a:prstGeom prst="rect">
            <a:avLst/>
          </a:prstGeom>
        </p:spPr>
      </p:pic>
      <p:pic>
        <p:nvPicPr>
          <p:cNvPr id="15" name="Picture 14" descr="mdm2holo.png"/>
          <p:cNvPicPr>
            <a:picLocks noChangeAspect="1"/>
          </p:cNvPicPr>
          <p:nvPr/>
        </p:nvPicPr>
        <p:blipFill>
          <a:blip r:embed="rId7">
            <a:clrChange>
              <a:clrFrom>
                <a:srgbClr val="FFFFFF"/>
              </a:clrFrom>
              <a:clrTo>
                <a:srgbClr val="FFFFFF">
                  <a:alpha val="0"/>
                </a:srgbClr>
              </a:clrTo>
            </a:clrChange>
          </a:blip>
          <a:stretch>
            <a:fillRect/>
          </a:stretch>
        </p:blipFill>
        <p:spPr>
          <a:xfrm>
            <a:off x="4114800" y="4297680"/>
            <a:ext cx="5519116" cy="2560320"/>
          </a:xfrm>
          <a:prstGeom prst="rect">
            <a:avLst/>
          </a:prstGeom>
        </p:spPr>
      </p:pic>
      <p:grpSp>
        <p:nvGrpSpPr>
          <p:cNvPr id="20" name="Group 19"/>
          <p:cNvGrpSpPr/>
          <p:nvPr/>
        </p:nvGrpSpPr>
        <p:grpSpPr>
          <a:xfrm>
            <a:off x="3509351" y="2057400"/>
            <a:ext cx="6777649" cy="3581400"/>
            <a:chOff x="3509351" y="2057400"/>
            <a:chExt cx="6777649" cy="3581400"/>
          </a:xfrm>
        </p:grpSpPr>
        <p:pic>
          <p:nvPicPr>
            <p:cNvPr id="18" name="Picture 17" descr="hiv.png"/>
            <p:cNvPicPr>
              <a:picLocks noChangeAspect="1"/>
            </p:cNvPicPr>
            <p:nvPr/>
          </p:nvPicPr>
          <p:blipFill>
            <a:blip r:embed="rId8">
              <a:clrChange>
                <a:clrFrom>
                  <a:srgbClr val="FFFFFF"/>
                </a:clrFrom>
                <a:clrTo>
                  <a:srgbClr val="FFFFFF">
                    <a:alpha val="0"/>
                  </a:srgbClr>
                </a:clrTo>
              </a:clrChange>
            </a:blip>
            <a:stretch>
              <a:fillRect/>
            </a:stretch>
          </p:blipFill>
          <p:spPr>
            <a:xfrm>
              <a:off x="3509351" y="2438400"/>
              <a:ext cx="6777649" cy="3200400"/>
            </a:xfrm>
            <a:prstGeom prst="rect">
              <a:avLst/>
            </a:prstGeom>
          </p:spPr>
        </p:pic>
        <p:sp>
          <p:nvSpPr>
            <p:cNvPr id="19" name="TextBox 18"/>
            <p:cNvSpPr txBox="1"/>
            <p:nvPr/>
          </p:nvSpPr>
          <p:spPr>
            <a:xfrm>
              <a:off x="7315200" y="2057400"/>
              <a:ext cx="1557488" cy="369332"/>
            </a:xfrm>
            <a:prstGeom prst="rect">
              <a:avLst/>
            </a:prstGeom>
            <a:noFill/>
          </p:spPr>
          <p:txBody>
            <a:bodyPr wrap="none" rtlCol="0">
              <a:spAutoFit/>
            </a:bodyPr>
            <a:lstStyle/>
            <a:p>
              <a:r>
                <a:rPr lang="en-US"/>
                <a:t>HIV Protease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7"/>
                                        </p:tgtEl>
                                        <p:attrNameLst>
                                          <p:attrName>style.visibility</p:attrName>
                                        </p:attrNameLst>
                                      </p:cBhvr>
                                      <p:to>
                                        <p:strVal val="hidden"/>
                                      </p:to>
                                    </p:set>
                                  </p:childTnLst>
                                </p:cTn>
                              </p:par>
                              <p:par>
                                <p:cTn id="29" presetID="1" presetClass="exit" presetSubtype="0" fill="hold" grpId="2"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2" grpId="2"/>
      <p:bldP spid="5"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82" name="Group 81"/>
          <p:cNvGrpSpPr/>
          <p:nvPr/>
        </p:nvGrpSpPr>
        <p:grpSpPr>
          <a:xfrm>
            <a:off x="1873827" y="1066800"/>
            <a:ext cx="3810000" cy="2579132"/>
            <a:chOff x="1873827" y="1066800"/>
            <a:chExt cx="3810000" cy="2579132"/>
          </a:xfrm>
        </p:grpSpPr>
        <p:grpSp>
          <p:nvGrpSpPr>
            <p:cNvPr id="65" name="Group 64"/>
            <p:cNvGrpSpPr/>
            <p:nvPr/>
          </p:nvGrpSpPr>
          <p:grpSpPr>
            <a:xfrm>
              <a:off x="2940627" y="1066800"/>
              <a:ext cx="2743200" cy="2286000"/>
              <a:chOff x="457200" y="1752600"/>
              <a:chExt cx="2743200" cy="2286000"/>
            </a:xfrm>
          </p:grpSpPr>
          <p:pic>
            <p:nvPicPr>
              <p:cNvPr id="56" name="Picture 55" descr="smallprotein.png"/>
              <p:cNvPicPr>
                <a:picLocks noChangeAspect="1"/>
              </p:cNvPicPr>
              <p:nvPr/>
            </p:nvPicPr>
            <p:blipFill>
              <a:blip r:embed="rId3"/>
              <a:srcRect l="43333" t="40755" r="46667" b="40755"/>
              <a:stretch>
                <a:fillRect/>
              </a:stretch>
            </p:blipFill>
            <p:spPr>
              <a:xfrm>
                <a:off x="457200" y="1752600"/>
                <a:ext cx="914400" cy="762000"/>
              </a:xfrm>
              <a:prstGeom prst="rect">
                <a:avLst/>
              </a:prstGeom>
            </p:spPr>
          </p:pic>
          <p:pic>
            <p:nvPicPr>
              <p:cNvPr id="57" name="Picture 56" descr="smallprotein.png"/>
              <p:cNvPicPr>
                <a:picLocks noChangeAspect="1"/>
              </p:cNvPicPr>
              <p:nvPr/>
            </p:nvPicPr>
            <p:blipFill>
              <a:blip r:embed="rId3"/>
              <a:srcRect l="43333" t="40755" r="46667" b="40755"/>
              <a:stretch>
                <a:fillRect/>
              </a:stretch>
            </p:blipFill>
            <p:spPr>
              <a:xfrm>
                <a:off x="1295400" y="1752600"/>
                <a:ext cx="914400" cy="762000"/>
              </a:xfrm>
              <a:prstGeom prst="rect">
                <a:avLst/>
              </a:prstGeom>
            </p:spPr>
          </p:pic>
          <p:pic>
            <p:nvPicPr>
              <p:cNvPr id="58" name="Picture 57" descr="smallprotein.png"/>
              <p:cNvPicPr>
                <a:picLocks noChangeAspect="1"/>
              </p:cNvPicPr>
              <p:nvPr/>
            </p:nvPicPr>
            <p:blipFill>
              <a:blip r:embed="rId3"/>
              <a:srcRect l="43333" t="40755" r="46667" b="40755"/>
              <a:stretch>
                <a:fillRect/>
              </a:stretch>
            </p:blipFill>
            <p:spPr>
              <a:xfrm>
                <a:off x="2209800" y="1752600"/>
                <a:ext cx="914400" cy="762000"/>
              </a:xfrm>
              <a:prstGeom prst="rect">
                <a:avLst/>
              </a:prstGeom>
            </p:spPr>
          </p:pic>
          <p:pic>
            <p:nvPicPr>
              <p:cNvPr id="59" name="Picture 58" descr="smallprotein.png"/>
              <p:cNvPicPr>
                <a:picLocks noChangeAspect="1"/>
              </p:cNvPicPr>
              <p:nvPr/>
            </p:nvPicPr>
            <p:blipFill>
              <a:blip r:embed="rId3"/>
              <a:srcRect l="43333" t="40755" r="46667" b="40755"/>
              <a:stretch>
                <a:fillRect/>
              </a:stretch>
            </p:blipFill>
            <p:spPr>
              <a:xfrm>
                <a:off x="457200" y="2514600"/>
                <a:ext cx="914400" cy="762000"/>
              </a:xfrm>
              <a:prstGeom prst="rect">
                <a:avLst/>
              </a:prstGeom>
            </p:spPr>
          </p:pic>
          <p:pic>
            <p:nvPicPr>
              <p:cNvPr id="60" name="Picture 59" descr="smallprotein.png"/>
              <p:cNvPicPr>
                <a:picLocks noChangeAspect="1"/>
              </p:cNvPicPr>
              <p:nvPr/>
            </p:nvPicPr>
            <p:blipFill>
              <a:blip r:embed="rId3"/>
              <a:srcRect l="43333" t="40755" r="46667" b="40755"/>
              <a:stretch>
                <a:fillRect/>
              </a:stretch>
            </p:blipFill>
            <p:spPr>
              <a:xfrm>
                <a:off x="1295400" y="2514600"/>
                <a:ext cx="914400" cy="762000"/>
              </a:xfrm>
              <a:prstGeom prst="rect">
                <a:avLst/>
              </a:prstGeom>
            </p:spPr>
          </p:pic>
          <p:pic>
            <p:nvPicPr>
              <p:cNvPr id="61" name="Picture 60" descr="smallprotein.png"/>
              <p:cNvPicPr>
                <a:picLocks noChangeAspect="1"/>
              </p:cNvPicPr>
              <p:nvPr/>
            </p:nvPicPr>
            <p:blipFill>
              <a:blip r:embed="rId3"/>
              <a:srcRect l="43333" t="40755" r="46667" b="40755"/>
              <a:stretch>
                <a:fillRect/>
              </a:stretch>
            </p:blipFill>
            <p:spPr>
              <a:xfrm>
                <a:off x="2209800" y="2514600"/>
                <a:ext cx="914400" cy="762000"/>
              </a:xfrm>
              <a:prstGeom prst="rect">
                <a:avLst/>
              </a:prstGeom>
            </p:spPr>
          </p:pic>
          <p:pic>
            <p:nvPicPr>
              <p:cNvPr id="62" name="Picture 61" descr="smallprotein.png"/>
              <p:cNvPicPr>
                <a:picLocks noChangeAspect="1"/>
              </p:cNvPicPr>
              <p:nvPr/>
            </p:nvPicPr>
            <p:blipFill>
              <a:blip r:embed="rId3"/>
              <a:srcRect l="43333" t="40755" r="46667" b="40755"/>
              <a:stretch>
                <a:fillRect/>
              </a:stretch>
            </p:blipFill>
            <p:spPr>
              <a:xfrm>
                <a:off x="533400" y="3276600"/>
                <a:ext cx="914400" cy="762000"/>
              </a:xfrm>
              <a:prstGeom prst="rect">
                <a:avLst/>
              </a:prstGeom>
            </p:spPr>
          </p:pic>
          <p:pic>
            <p:nvPicPr>
              <p:cNvPr id="63" name="Picture 62" descr="smallprotein.png"/>
              <p:cNvPicPr>
                <a:picLocks noChangeAspect="1"/>
              </p:cNvPicPr>
              <p:nvPr/>
            </p:nvPicPr>
            <p:blipFill>
              <a:blip r:embed="rId3"/>
              <a:srcRect l="43333" t="40755" r="46667" b="40755"/>
              <a:stretch>
                <a:fillRect/>
              </a:stretch>
            </p:blipFill>
            <p:spPr>
              <a:xfrm>
                <a:off x="1371600" y="3276600"/>
                <a:ext cx="914400" cy="762000"/>
              </a:xfrm>
              <a:prstGeom prst="rect">
                <a:avLst/>
              </a:prstGeom>
            </p:spPr>
          </p:pic>
          <p:pic>
            <p:nvPicPr>
              <p:cNvPr id="64" name="Picture 63" descr="smallprotein.png"/>
              <p:cNvPicPr>
                <a:picLocks noChangeAspect="1"/>
              </p:cNvPicPr>
              <p:nvPr/>
            </p:nvPicPr>
            <p:blipFill>
              <a:blip r:embed="rId3"/>
              <a:srcRect l="43333" t="40755" r="46667" b="40755"/>
              <a:stretch>
                <a:fillRect/>
              </a:stretch>
            </p:blipFill>
            <p:spPr>
              <a:xfrm>
                <a:off x="2286000" y="3276600"/>
                <a:ext cx="914400" cy="762000"/>
              </a:xfrm>
              <a:prstGeom prst="rect">
                <a:avLst/>
              </a:prstGeom>
            </p:spPr>
          </p:pic>
        </p:grpSp>
        <p:sp>
          <p:nvSpPr>
            <p:cNvPr id="67" name="Right Arrow 66"/>
            <p:cNvSpPr/>
            <p:nvPr/>
          </p:nvSpPr>
          <p:spPr>
            <a:xfrm>
              <a:off x="1873827" y="2019300"/>
              <a:ext cx="762000" cy="3810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extBox 75"/>
            <p:cNvSpPr txBox="1"/>
            <p:nvPr/>
          </p:nvSpPr>
          <p:spPr>
            <a:xfrm>
              <a:off x="3560205" y="3276600"/>
              <a:ext cx="1621395" cy="369332"/>
            </a:xfrm>
            <a:prstGeom prst="rect">
              <a:avLst/>
            </a:prstGeom>
            <a:noFill/>
          </p:spPr>
          <p:txBody>
            <a:bodyPr wrap="none" rtlCol="0">
              <a:spAutoFit/>
            </a:bodyPr>
            <a:lstStyle/>
            <a:p>
              <a:r>
                <a:rPr lang="en-US"/>
                <a:t>Crystallization</a:t>
              </a:r>
            </a:p>
          </p:txBody>
        </p:sp>
      </p:grpSp>
      <p:sp>
        <p:nvSpPr>
          <p:cNvPr id="2" name="Title 1"/>
          <p:cNvSpPr>
            <a:spLocks noGrp="1"/>
          </p:cNvSpPr>
          <p:nvPr>
            <p:ph type="title"/>
          </p:nvPr>
        </p:nvSpPr>
        <p:spPr>
          <a:xfrm>
            <a:off x="457200" y="-76200"/>
            <a:ext cx="8229600" cy="1143000"/>
          </a:xfrm>
        </p:spPr>
        <p:txBody>
          <a:bodyPr/>
          <a:lstStyle/>
          <a:p>
            <a:r>
              <a:rPr lang="en-US"/>
              <a:t>Protein structures are determined by x-ray crystallography</a:t>
            </a:r>
          </a:p>
        </p:txBody>
      </p:sp>
      <p:grpSp>
        <p:nvGrpSpPr>
          <p:cNvPr id="81" name="Group 80"/>
          <p:cNvGrpSpPr/>
          <p:nvPr/>
        </p:nvGrpSpPr>
        <p:grpSpPr>
          <a:xfrm>
            <a:off x="228600" y="1828800"/>
            <a:ext cx="1724300" cy="1207532"/>
            <a:chOff x="228600" y="1828800"/>
            <a:chExt cx="1724300" cy="1207532"/>
          </a:xfrm>
        </p:grpSpPr>
        <p:pic>
          <p:nvPicPr>
            <p:cNvPr id="66" name="Picture 65" descr="smallprotein.png"/>
            <p:cNvPicPr>
              <a:picLocks noChangeAspect="1"/>
            </p:cNvPicPr>
            <p:nvPr/>
          </p:nvPicPr>
          <p:blipFill>
            <a:blip r:embed="rId3"/>
            <a:srcRect l="43333" t="40755" r="46667" b="40755"/>
            <a:stretch>
              <a:fillRect/>
            </a:stretch>
          </p:blipFill>
          <p:spPr>
            <a:xfrm>
              <a:off x="654627" y="1828800"/>
              <a:ext cx="914400" cy="762000"/>
            </a:xfrm>
            <a:prstGeom prst="rect">
              <a:avLst/>
            </a:prstGeom>
          </p:spPr>
        </p:pic>
        <p:sp>
          <p:nvSpPr>
            <p:cNvPr id="75" name="TextBox 74"/>
            <p:cNvSpPr txBox="1"/>
            <p:nvPr/>
          </p:nvSpPr>
          <p:spPr>
            <a:xfrm>
              <a:off x="228600" y="2667000"/>
              <a:ext cx="1724300" cy="369332"/>
            </a:xfrm>
            <a:prstGeom prst="rect">
              <a:avLst/>
            </a:prstGeom>
            <a:noFill/>
          </p:spPr>
          <p:txBody>
            <a:bodyPr wrap="none" rtlCol="0">
              <a:spAutoFit/>
            </a:bodyPr>
            <a:lstStyle/>
            <a:p>
              <a:r>
                <a:rPr lang="en-US"/>
                <a:t>Protein sample</a:t>
              </a:r>
            </a:p>
          </p:txBody>
        </p:sp>
      </p:grpSp>
      <p:grpSp>
        <p:nvGrpSpPr>
          <p:cNvPr id="83" name="Group 82"/>
          <p:cNvGrpSpPr/>
          <p:nvPr/>
        </p:nvGrpSpPr>
        <p:grpSpPr>
          <a:xfrm>
            <a:off x="5988627" y="1524000"/>
            <a:ext cx="3155373" cy="1740932"/>
            <a:chOff x="5988627" y="1524000"/>
            <a:chExt cx="3155373" cy="1740932"/>
          </a:xfrm>
        </p:grpSpPr>
        <p:pic>
          <p:nvPicPr>
            <p:cNvPr id="46" name="Picture 45" descr="Screen shot 2011-12-07 at 6.35.56 PM.pdf"/>
            <p:cNvPicPr>
              <a:picLocks noChangeAspect="1"/>
            </p:cNvPicPr>
            <p:nvPr/>
          </p:nvPicPr>
          <mc:AlternateContent>
            <mc:Choice xmlns:ma="http://schemas.microsoft.com/office/mac/drawingml/2008/main" Requires="ma">
              <p:blipFill>
                <a:blip r:embed="rId4"/>
                <a:srcRect l="25834" t="24000" r="18333" b="17333"/>
                <a:stretch>
                  <a:fillRect/>
                </a:stretch>
              </p:blipFill>
            </mc:Choice>
            <mc:Fallback>
              <p:blipFill>
                <a:blip r:embed="rId5"/>
                <a:srcRect l="25834" t="24000" r="18333" b="17333"/>
                <a:stretch>
                  <a:fillRect/>
                </a:stretch>
              </p:blipFill>
            </mc:Fallback>
          </mc:AlternateContent>
          <p:spPr>
            <a:xfrm>
              <a:off x="7055427" y="1524000"/>
              <a:ext cx="2088573" cy="1371600"/>
            </a:xfrm>
            <a:prstGeom prst="rect">
              <a:avLst/>
            </a:prstGeom>
          </p:spPr>
        </p:pic>
        <p:sp>
          <p:nvSpPr>
            <p:cNvPr id="54" name="Right Arrow 53"/>
            <p:cNvSpPr/>
            <p:nvPr/>
          </p:nvSpPr>
          <p:spPr>
            <a:xfrm>
              <a:off x="5988627" y="2019300"/>
              <a:ext cx="762000" cy="3810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TextBox 76"/>
            <p:cNvSpPr txBox="1"/>
            <p:nvPr/>
          </p:nvSpPr>
          <p:spPr>
            <a:xfrm>
              <a:off x="7722038" y="2895600"/>
              <a:ext cx="736162" cy="369332"/>
            </a:xfrm>
            <a:prstGeom prst="rect">
              <a:avLst/>
            </a:prstGeom>
            <a:noFill/>
          </p:spPr>
          <p:txBody>
            <a:bodyPr wrap="none" rtlCol="0">
              <a:spAutoFit/>
            </a:bodyPr>
            <a:lstStyle/>
            <a:p>
              <a:r>
                <a:rPr lang="en-US"/>
                <a:t>X-ray</a:t>
              </a:r>
            </a:p>
          </p:txBody>
        </p:sp>
      </p:grpSp>
      <p:grpSp>
        <p:nvGrpSpPr>
          <p:cNvPr id="84" name="Group 83"/>
          <p:cNvGrpSpPr/>
          <p:nvPr/>
        </p:nvGrpSpPr>
        <p:grpSpPr>
          <a:xfrm>
            <a:off x="6984924" y="3352800"/>
            <a:ext cx="2053420" cy="3188732"/>
            <a:chOff x="6984924" y="3352800"/>
            <a:chExt cx="2053420" cy="3188732"/>
          </a:xfrm>
        </p:grpSpPr>
        <p:pic>
          <p:nvPicPr>
            <p:cNvPr id="47" name="Picture 46" descr="rowlett_diffpattern.jpg"/>
            <p:cNvPicPr>
              <a:picLocks noChangeAspect="1"/>
            </p:cNvPicPr>
            <p:nvPr/>
          </p:nvPicPr>
          <p:blipFill>
            <a:blip r:embed="rId6"/>
            <a:stretch>
              <a:fillRect/>
            </a:stretch>
          </p:blipFill>
          <p:spPr>
            <a:xfrm>
              <a:off x="6984924" y="4191000"/>
              <a:ext cx="1823103" cy="1828800"/>
            </a:xfrm>
            <a:prstGeom prst="rect">
              <a:avLst/>
            </a:prstGeom>
          </p:spPr>
        </p:pic>
        <p:sp>
          <p:nvSpPr>
            <p:cNvPr id="55" name="Right Arrow 54"/>
            <p:cNvSpPr/>
            <p:nvPr/>
          </p:nvSpPr>
          <p:spPr>
            <a:xfrm rot="16200000" flipH="1" flipV="1">
              <a:off x="7474527" y="3543300"/>
              <a:ext cx="762000" cy="3810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extBox 77"/>
            <p:cNvSpPr txBox="1"/>
            <p:nvPr/>
          </p:nvSpPr>
          <p:spPr>
            <a:xfrm>
              <a:off x="7010400" y="6172200"/>
              <a:ext cx="2027944" cy="369332"/>
            </a:xfrm>
            <a:prstGeom prst="rect">
              <a:avLst/>
            </a:prstGeom>
            <a:noFill/>
          </p:spPr>
          <p:txBody>
            <a:bodyPr wrap="none" rtlCol="0">
              <a:spAutoFit/>
            </a:bodyPr>
            <a:lstStyle/>
            <a:p>
              <a:r>
                <a:rPr lang="en-US"/>
                <a:t>Diffraction Pattern</a:t>
              </a:r>
            </a:p>
          </p:txBody>
        </p:sp>
      </p:grpSp>
      <p:grpSp>
        <p:nvGrpSpPr>
          <p:cNvPr id="85" name="Group 84"/>
          <p:cNvGrpSpPr/>
          <p:nvPr/>
        </p:nvGrpSpPr>
        <p:grpSpPr>
          <a:xfrm>
            <a:off x="3480103" y="4114800"/>
            <a:ext cx="3118124" cy="2362200"/>
            <a:chOff x="3480103" y="4114800"/>
            <a:chExt cx="3118124" cy="2362200"/>
          </a:xfrm>
        </p:grpSpPr>
        <p:pic>
          <p:nvPicPr>
            <p:cNvPr id="52" name="Picture 51" descr="fig2-xray-facilities-06-07-report.gif"/>
            <p:cNvPicPr>
              <a:picLocks noChangeAspect="1"/>
            </p:cNvPicPr>
            <p:nvPr/>
          </p:nvPicPr>
          <p:blipFill>
            <a:blip r:embed="rId7"/>
            <a:stretch>
              <a:fillRect/>
            </a:stretch>
          </p:blipFill>
          <p:spPr>
            <a:xfrm>
              <a:off x="3480103" y="4114800"/>
              <a:ext cx="1822724" cy="1828800"/>
            </a:xfrm>
            <a:prstGeom prst="rect">
              <a:avLst/>
            </a:prstGeom>
          </p:spPr>
        </p:pic>
        <p:sp>
          <p:nvSpPr>
            <p:cNvPr id="68" name="Right Arrow 67"/>
            <p:cNvSpPr/>
            <p:nvPr/>
          </p:nvSpPr>
          <p:spPr>
            <a:xfrm flipH="1">
              <a:off x="5836227" y="4876800"/>
              <a:ext cx="762000" cy="3810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TextBox 78"/>
            <p:cNvSpPr txBox="1"/>
            <p:nvPr/>
          </p:nvSpPr>
          <p:spPr>
            <a:xfrm>
              <a:off x="3505200" y="6107668"/>
              <a:ext cx="1865302" cy="369332"/>
            </a:xfrm>
            <a:prstGeom prst="rect">
              <a:avLst/>
            </a:prstGeom>
            <a:noFill/>
          </p:spPr>
          <p:txBody>
            <a:bodyPr wrap="none" rtlCol="0">
              <a:spAutoFit/>
            </a:bodyPr>
            <a:lstStyle/>
            <a:p>
              <a:r>
                <a:rPr lang="en-US"/>
                <a:t>Electron Density</a:t>
              </a:r>
            </a:p>
          </p:txBody>
        </p:sp>
      </p:grpSp>
      <p:grpSp>
        <p:nvGrpSpPr>
          <p:cNvPr id="86" name="Group 85"/>
          <p:cNvGrpSpPr/>
          <p:nvPr/>
        </p:nvGrpSpPr>
        <p:grpSpPr>
          <a:xfrm>
            <a:off x="-1143000" y="4038600"/>
            <a:ext cx="4987636" cy="2514600"/>
            <a:chOff x="-1143000" y="4038600"/>
            <a:chExt cx="4987636" cy="2514600"/>
          </a:xfrm>
        </p:grpSpPr>
        <p:pic>
          <p:nvPicPr>
            <p:cNvPr id="73" name="Picture 72" descr="foldedProtein.png"/>
            <p:cNvPicPr>
              <a:picLocks noChangeAspect="1"/>
            </p:cNvPicPr>
            <p:nvPr/>
          </p:nvPicPr>
          <p:blipFill>
            <a:blip r:embed="rId8">
              <a:clrChange>
                <a:clrFrom>
                  <a:srgbClr val="FFFFFF"/>
                </a:clrFrom>
                <a:clrTo>
                  <a:srgbClr val="FFFFFF">
                    <a:alpha val="0"/>
                  </a:srgbClr>
                </a:clrTo>
              </a:clrChange>
            </a:blip>
            <a:srcRect t="8536"/>
            <a:stretch>
              <a:fillRect/>
            </a:stretch>
          </p:blipFill>
          <p:spPr>
            <a:xfrm>
              <a:off x="-1143000" y="4038600"/>
              <a:ext cx="4987636" cy="2108730"/>
            </a:xfrm>
            <a:prstGeom prst="rect">
              <a:avLst/>
            </a:prstGeom>
          </p:spPr>
        </p:pic>
        <p:sp>
          <p:nvSpPr>
            <p:cNvPr id="71" name="Right Arrow 70"/>
            <p:cNvSpPr/>
            <p:nvPr/>
          </p:nvSpPr>
          <p:spPr>
            <a:xfrm flipH="1">
              <a:off x="2438400" y="4800600"/>
              <a:ext cx="762000" cy="3810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extBox 79"/>
            <p:cNvSpPr txBox="1"/>
            <p:nvPr/>
          </p:nvSpPr>
          <p:spPr>
            <a:xfrm>
              <a:off x="304800" y="6183868"/>
              <a:ext cx="1878151" cy="369332"/>
            </a:xfrm>
            <a:prstGeom prst="rect">
              <a:avLst/>
            </a:prstGeom>
            <a:noFill/>
          </p:spPr>
          <p:txBody>
            <a:bodyPr wrap="none" rtlCol="0">
              <a:spAutoFit/>
            </a:bodyPr>
            <a:lstStyle/>
            <a:p>
              <a:r>
                <a:rPr lang="en-US"/>
                <a:t>Protein structure</a:t>
              </a:r>
            </a:p>
          </p:txBody>
        </p:sp>
      </p:grpSp>
      <p:pic>
        <p:nvPicPr>
          <p:cNvPr id="35" name="Picture 34" descr="mov0003.png"/>
          <p:cNvPicPr>
            <a:picLocks noChangeAspect="1"/>
          </p:cNvPicPr>
          <p:nvPr/>
        </p:nvPicPr>
        <p:blipFill>
          <a:blip r:embed="rId9">
            <a:clrChange>
              <a:clrFrom>
                <a:srgbClr val="FFFFFF"/>
              </a:clrFrom>
              <a:clrTo>
                <a:srgbClr val="FFFFFF">
                  <a:alpha val="0"/>
                </a:srgbClr>
              </a:clrTo>
            </a:clrChange>
          </a:blip>
          <a:stretch>
            <a:fillRect/>
          </a:stretch>
        </p:blipFill>
        <p:spPr>
          <a:xfrm>
            <a:off x="-762000" y="3992668"/>
            <a:ext cx="3667173" cy="2027132"/>
          </a:xfrm>
          <a:prstGeom prst="rect">
            <a:avLst/>
          </a:prstGeom>
        </p:spPr>
      </p:pic>
      <p:sp>
        <p:nvSpPr>
          <p:cNvPr id="36" name="TextBox 35"/>
          <p:cNvSpPr txBox="1"/>
          <p:nvPr/>
        </p:nvSpPr>
        <p:spPr>
          <a:xfrm>
            <a:off x="0" y="6172200"/>
            <a:ext cx="2853666" cy="369332"/>
          </a:xfrm>
          <a:prstGeom prst="rect">
            <a:avLst/>
          </a:prstGeom>
          <a:noFill/>
        </p:spPr>
        <p:txBody>
          <a:bodyPr wrap="none" rtlCol="0">
            <a:spAutoFit/>
          </a:bodyPr>
          <a:lstStyle/>
          <a:p>
            <a:r>
              <a:rPr lang="en-US"/>
              <a:t>Protein – peptide complex</a:t>
            </a:r>
          </a:p>
        </p:txBody>
      </p:sp>
      <p:sp>
        <p:nvSpPr>
          <p:cNvPr id="37" name="Right Arrow 36"/>
          <p:cNvSpPr/>
          <p:nvPr/>
        </p:nvSpPr>
        <p:spPr>
          <a:xfrm flipH="1">
            <a:off x="2438400" y="4800600"/>
            <a:ext cx="762000" cy="381000"/>
          </a:xfrm>
          <a:prstGeom prst="rightArrow">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86"/>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a:t>The protein solved structure is used as a starting point for peptide docking</a:t>
            </a:r>
          </a:p>
        </p:txBody>
      </p:sp>
      <p:grpSp>
        <p:nvGrpSpPr>
          <p:cNvPr id="15" name="Group 14"/>
          <p:cNvGrpSpPr/>
          <p:nvPr/>
        </p:nvGrpSpPr>
        <p:grpSpPr>
          <a:xfrm>
            <a:off x="-2819400" y="1368430"/>
            <a:ext cx="9144000" cy="4563502"/>
            <a:chOff x="-2819400" y="1368430"/>
            <a:chExt cx="9144000" cy="4563502"/>
          </a:xfrm>
        </p:grpSpPr>
        <p:pic>
          <p:nvPicPr>
            <p:cNvPr id="7" name="Picture 6" descr="mhcApo.png"/>
            <p:cNvPicPr>
              <a:picLocks noChangeAspect="1"/>
            </p:cNvPicPr>
            <p:nvPr/>
          </p:nvPicPr>
          <p:blipFill>
            <a:blip r:embed="rId2">
              <a:clrChange>
                <a:clrFrom>
                  <a:srgbClr val="FFFFFF"/>
                </a:clrFrom>
                <a:clrTo>
                  <a:srgbClr val="FFFFFF">
                    <a:alpha val="0"/>
                  </a:srgbClr>
                </a:clrTo>
              </a:clrChange>
            </a:blip>
            <a:stretch>
              <a:fillRect/>
            </a:stretch>
          </p:blipFill>
          <p:spPr>
            <a:xfrm>
              <a:off x="-2819400" y="1368430"/>
              <a:ext cx="9144000" cy="4121140"/>
            </a:xfrm>
            <a:prstGeom prst="rect">
              <a:avLst/>
            </a:prstGeom>
          </p:spPr>
        </p:pic>
        <p:sp>
          <p:nvSpPr>
            <p:cNvPr id="8" name="TextBox 7"/>
            <p:cNvSpPr txBox="1"/>
            <p:nvPr/>
          </p:nvSpPr>
          <p:spPr>
            <a:xfrm>
              <a:off x="1295400" y="5562600"/>
              <a:ext cx="916049" cy="369332"/>
            </a:xfrm>
            <a:prstGeom prst="rect">
              <a:avLst/>
            </a:prstGeom>
            <a:noFill/>
          </p:spPr>
          <p:txBody>
            <a:bodyPr wrap="none" rtlCol="0">
              <a:spAutoFit/>
            </a:bodyPr>
            <a:lstStyle/>
            <a:p>
              <a:r>
                <a:rPr lang="en-US"/>
                <a:t>Protein</a:t>
              </a:r>
            </a:p>
          </p:txBody>
        </p:sp>
      </p:grpSp>
      <p:grpSp>
        <p:nvGrpSpPr>
          <p:cNvPr id="14" name="Group 13"/>
          <p:cNvGrpSpPr/>
          <p:nvPr/>
        </p:nvGrpSpPr>
        <p:grpSpPr>
          <a:xfrm>
            <a:off x="2667000" y="1368430"/>
            <a:ext cx="9144000" cy="4563502"/>
            <a:chOff x="2667000" y="1368430"/>
            <a:chExt cx="9144000" cy="4563502"/>
          </a:xfrm>
        </p:grpSpPr>
        <p:pic>
          <p:nvPicPr>
            <p:cNvPr id="6" name="Picture 5" descr="mhcHolo.png"/>
            <p:cNvPicPr>
              <a:picLocks noChangeAspect="1"/>
            </p:cNvPicPr>
            <p:nvPr/>
          </p:nvPicPr>
          <p:blipFill>
            <a:blip r:embed="rId3">
              <a:clrChange>
                <a:clrFrom>
                  <a:srgbClr val="FFFFFF"/>
                </a:clrFrom>
                <a:clrTo>
                  <a:srgbClr val="FFFFFF">
                    <a:alpha val="0"/>
                  </a:srgbClr>
                </a:clrTo>
              </a:clrChange>
            </a:blip>
            <a:stretch>
              <a:fillRect/>
            </a:stretch>
          </p:blipFill>
          <p:spPr>
            <a:xfrm>
              <a:off x="2667000" y="1368430"/>
              <a:ext cx="9144000" cy="4121140"/>
            </a:xfrm>
            <a:prstGeom prst="rect">
              <a:avLst/>
            </a:prstGeom>
          </p:spPr>
        </p:pic>
        <p:sp>
          <p:nvSpPr>
            <p:cNvPr id="10" name="TextBox 9"/>
            <p:cNvSpPr txBox="1"/>
            <p:nvPr/>
          </p:nvSpPr>
          <p:spPr>
            <a:xfrm>
              <a:off x="6060171" y="5562600"/>
              <a:ext cx="3007629" cy="369332"/>
            </a:xfrm>
            <a:prstGeom prst="rect">
              <a:avLst/>
            </a:prstGeom>
            <a:noFill/>
          </p:spPr>
          <p:txBody>
            <a:bodyPr wrap="none" rtlCol="0">
              <a:spAutoFit/>
            </a:bodyPr>
            <a:lstStyle/>
            <a:p>
              <a:r>
                <a:rPr lang="en-US"/>
                <a:t>Protein – Peptide complex?</a:t>
              </a:r>
            </a:p>
          </p:txBody>
        </p:sp>
      </p:grpSp>
      <p:grpSp>
        <p:nvGrpSpPr>
          <p:cNvPr id="13" name="Group 12"/>
          <p:cNvGrpSpPr/>
          <p:nvPr/>
        </p:nvGrpSpPr>
        <p:grpSpPr>
          <a:xfrm>
            <a:off x="76200" y="1143000"/>
            <a:ext cx="9144000" cy="4788932"/>
            <a:chOff x="76200" y="1143000"/>
            <a:chExt cx="9144000" cy="4788932"/>
          </a:xfrm>
        </p:grpSpPr>
        <p:pic>
          <p:nvPicPr>
            <p:cNvPr id="5" name="Picture 4" descr="mhcPeptide.png"/>
            <p:cNvPicPr>
              <a:picLocks noChangeAspect="1"/>
            </p:cNvPicPr>
            <p:nvPr/>
          </p:nvPicPr>
          <p:blipFill>
            <a:blip r:embed="rId4">
              <a:clrChange>
                <a:clrFrom>
                  <a:srgbClr val="FFFFFF"/>
                </a:clrFrom>
                <a:clrTo>
                  <a:srgbClr val="FFFFFF">
                    <a:alpha val="0"/>
                  </a:srgbClr>
                </a:clrTo>
              </a:clrChange>
            </a:blip>
            <a:stretch>
              <a:fillRect/>
            </a:stretch>
          </p:blipFill>
          <p:spPr>
            <a:xfrm>
              <a:off x="76200" y="1143000"/>
              <a:ext cx="9144000" cy="4121140"/>
            </a:xfrm>
            <a:prstGeom prst="rect">
              <a:avLst/>
            </a:prstGeom>
          </p:spPr>
        </p:pic>
        <p:sp>
          <p:nvSpPr>
            <p:cNvPr id="9" name="TextBox 8"/>
            <p:cNvSpPr txBox="1"/>
            <p:nvPr/>
          </p:nvSpPr>
          <p:spPr>
            <a:xfrm>
              <a:off x="4189351" y="5562600"/>
              <a:ext cx="967558" cy="369332"/>
            </a:xfrm>
            <a:prstGeom prst="rect">
              <a:avLst/>
            </a:prstGeom>
            <a:noFill/>
          </p:spPr>
          <p:txBody>
            <a:bodyPr wrap="none" rtlCol="0">
              <a:spAutoFit/>
            </a:bodyPr>
            <a:lstStyle/>
            <a:p>
              <a:r>
                <a:rPr lang="en-US"/>
                <a:t>Peptide</a:t>
              </a:r>
            </a:p>
          </p:txBody>
        </p:sp>
        <p:sp>
          <p:nvSpPr>
            <p:cNvPr id="11" name="TextBox 10"/>
            <p:cNvSpPr txBox="1"/>
            <p:nvPr/>
          </p:nvSpPr>
          <p:spPr>
            <a:xfrm>
              <a:off x="3476863" y="3352800"/>
              <a:ext cx="409337" cy="553998"/>
            </a:xfrm>
            <a:prstGeom prst="rect">
              <a:avLst/>
            </a:prstGeom>
            <a:noFill/>
          </p:spPr>
          <p:txBody>
            <a:bodyPr wrap="none" rtlCol="0">
              <a:spAutoFit/>
            </a:bodyPr>
            <a:lstStyle/>
            <a:p>
              <a:r>
                <a:rPr lang="en-US" sz="3000"/>
                <a:t>+</a:t>
              </a:r>
            </a:p>
          </p:txBody>
        </p:sp>
      </p:grpSp>
      <p:sp>
        <p:nvSpPr>
          <p:cNvPr id="12" name="TextBox 11"/>
          <p:cNvSpPr txBox="1"/>
          <p:nvPr/>
        </p:nvSpPr>
        <p:spPr>
          <a:xfrm>
            <a:off x="5153263" y="3352800"/>
            <a:ext cx="409337" cy="553998"/>
          </a:xfrm>
          <a:prstGeom prst="rect">
            <a:avLst/>
          </a:prstGeom>
          <a:noFill/>
        </p:spPr>
        <p:txBody>
          <a:bodyPr wrap="none" rtlCol="0">
            <a:spAutoFit/>
          </a:bodyPr>
          <a:lstStyle/>
          <a:p>
            <a:r>
              <a:rPr lang="en-US" sz="30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Summary</a:t>
            </a:r>
          </a:p>
        </p:txBody>
      </p:sp>
      <p:sp>
        <p:nvSpPr>
          <p:cNvPr id="5" name="Content Placeholder 4"/>
          <p:cNvSpPr>
            <a:spLocks noGrp="1"/>
          </p:cNvSpPr>
          <p:nvPr>
            <p:ph idx="1"/>
          </p:nvPr>
        </p:nvSpPr>
        <p:spPr/>
        <p:txBody>
          <a:bodyPr/>
          <a:lstStyle/>
          <a:p>
            <a:r>
              <a:rPr lang="en-US"/>
              <a:t>Proteins carry out most functions of the cell</a:t>
            </a:r>
          </a:p>
          <a:p>
            <a:endParaRPr lang="en-US"/>
          </a:p>
          <a:p>
            <a:r>
              <a:rPr lang="en-US"/>
              <a:t>Proteins interact with other proteins, small molecules, and peptides to perform their functions</a:t>
            </a:r>
          </a:p>
          <a:p>
            <a:endParaRPr lang="en-US"/>
          </a:p>
          <a:p>
            <a:r>
              <a:rPr lang="en-US"/>
              <a:t>Interactions are determined by protein structure, which is determined by its amino acid sequence</a:t>
            </a:r>
          </a:p>
          <a:p>
            <a:endParaRPr lang="en-US"/>
          </a:p>
          <a:p>
            <a:r>
              <a:rPr lang="en-US"/>
              <a:t>Understanding protein-peptide specificity will help treat human disease</a:t>
            </a:r>
          </a:p>
          <a:p>
            <a:endParaRPr lang="en-US"/>
          </a:p>
          <a:p>
            <a:endParaRPr lang="en-US"/>
          </a:p>
          <a:p>
            <a:endParaRPr lang="en-US"/>
          </a:p>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two minute answer: Bioinformatics</a:t>
            </a:r>
          </a:p>
        </p:txBody>
      </p:sp>
      <p:sp>
        <p:nvSpPr>
          <p:cNvPr id="3" name="Content Placeholder 2"/>
          <p:cNvSpPr>
            <a:spLocks noGrp="1"/>
          </p:cNvSpPr>
          <p:nvPr>
            <p:ph idx="1"/>
          </p:nvPr>
        </p:nvSpPr>
        <p:spPr/>
        <p:txBody>
          <a:bodyPr/>
          <a:lstStyle/>
          <a:p>
            <a:pPr>
              <a:buNone/>
            </a:pPr>
            <a:r>
              <a:rPr lang="en-US" sz="2800"/>
              <a:t>	Bioinformatics combines principles of computer science, mathematics, and statistics to process biological data.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a:t>Peptide docking evaluates different peptide conformations</a:t>
            </a:r>
          </a:p>
        </p:txBody>
      </p:sp>
      <p:sp>
        <p:nvSpPr>
          <p:cNvPr id="3" name="Content Placeholder 2"/>
          <p:cNvSpPr>
            <a:spLocks noGrp="1"/>
          </p:cNvSpPr>
          <p:nvPr>
            <p:ph idx="1"/>
          </p:nvPr>
        </p:nvSpPr>
        <p:spPr>
          <a:xfrm>
            <a:off x="457200" y="1143000"/>
            <a:ext cx="8229600" cy="762000"/>
          </a:xfrm>
        </p:spPr>
        <p:txBody>
          <a:bodyPr/>
          <a:lstStyle/>
          <a:p>
            <a:r>
              <a:rPr lang="en-US" sz="2200"/>
              <a:t>Goal: predict conformation of the peptide in the protein</a:t>
            </a:r>
          </a:p>
          <a:p>
            <a:endParaRPr lang="en-US"/>
          </a:p>
        </p:txBody>
      </p:sp>
      <p:sp>
        <p:nvSpPr>
          <p:cNvPr id="5" name="Rounded Rectangle 4"/>
          <p:cNvSpPr/>
          <p:nvPr/>
        </p:nvSpPr>
        <p:spPr>
          <a:xfrm>
            <a:off x="457200" y="2667000"/>
            <a:ext cx="3200400" cy="1005840"/>
          </a:xfrm>
          <a:prstGeom prst="roundRect">
            <a:avLst/>
          </a:prstGeom>
          <a:noFill/>
          <a:ln>
            <a:solidFill>
              <a:schemeClr val="tx1"/>
            </a:solid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a:solidFill>
                  <a:schemeClr val="tx1"/>
                </a:solidFill>
              </a:rPr>
              <a:t>Sampling</a:t>
            </a:r>
            <a:r>
              <a:rPr lang="en-US">
                <a:solidFill>
                  <a:schemeClr val="tx1"/>
                </a:solidFill>
              </a:rPr>
              <a:t>: Generate a conformation of the peptide in the protein pocket</a:t>
            </a:r>
          </a:p>
        </p:txBody>
      </p:sp>
      <p:sp>
        <p:nvSpPr>
          <p:cNvPr id="6" name="Rounded Rectangle 5"/>
          <p:cNvSpPr/>
          <p:nvPr/>
        </p:nvSpPr>
        <p:spPr>
          <a:xfrm>
            <a:off x="457200" y="4480560"/>
            <a:ext cx="3200400" cy="1005840"/>
          </a:xfrm>
          <a:prstGeom prst="roundRect">
            <a:avLst/>
          </a:prstGeom>
          <a:noFill/>
          <a:ln>
            <a:solidFill>
              <a:schemeClr val="tx1"/>
            </a:solid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a:solidFill>
                  <a:schemeClr val="tx1"/>
                </a:solidFill>
              </a:rPr>
              <a:t>Scoring</a:t>
            </a:r>
            <a:r>
              <a:rPr lang="en-US">
                <a:solidFill>
                  <a:schemeClr val="tx1"/>
                </a:solidFill>
              </a:rPr>
              <a:t>: Evaluate the conformation quantitatively</a:t>
            </a:r>
            <a:endParaRPr lang="en-US" b="1">
              <a:solidFill>
                <a:schemeClr val="tx1"/>
              </a:solidFill>
            </a:endParaRPr>
          </a:p>
        </p:txBody>
      </p:sp>
      <p:cxnSp>
        <p:nvCxnSpPr>
          <p:cNvPr id="7" name="Straight Arrow Connector 6"/>
          <p:cNvCxnSpPr>
            <a:stCxn id="5" idx="2"/>
            <a:endCxn id="6" idx="0"/>
          </p:cNvCxnSpPr>
          <p:nvPr/>
        </p:nvCxnSpPr>
        <p:spPr>
          <a:xfrm rot="5400000">
            <a:off x="1653540" y="4076700"/>
            <a:ext cx="807720" cy="1588"/>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8" name="Elbow Connector 7"/>
          <p:cNvCxnSpPr>
            <a:stCxn id="5" idx="3"/>
            <a:endCxn id="6" idx="3"/>
          </p:cNvCxnSpPr>
          <p:nvPr/>
        </p:nvCxnSpPr>
        <p:spPr>
          <a:xfrm>
            <a:off x="3657600" y="3169920"/>
            <a:ext cx="1588" cy="1813560"/>
          </a:xfrm>
          <a:prstGeom prst="bentConnector3">
            <a:avLst>
              <a:gd name="adj1" fmla="val 14395466"/>
            </a:avLst>
          </a:prstGeom>
          <a:ln>
            <a:solidFill>
              <a:srgbClr val="000000"/>
            </a:solidFill>
            <a:headEnd type="arrow"/>
            <a:tailEnd type="none"/>
          </a:ln>
        </p:spPr>
        <p:style>
          <a:lnRef idx="2">
            <a:schemeClr val="accent1"/>
          </a:lnRef>
          <a:fillRef idx="0">
            <a:schemeClr val="accent1"/>
          </a:fillRef>
          <a:effectRef idx="1">
            <a:schemeClr val="accent1"/>
          </a:effectRef>
          <a:fontRef idx="minor">
            <a:schemeClr val="tx1"/>
          </a:fontRef>
        </p:style>
      </p:cxnSp>
      <p:pic>
        <p:nvPicPr>
          <p:cNvPr id="10" name="conformationMovie.mov">
            <a:hlinkClick r:id="" action="ppaction://media"/>
          </p:cNvPr>
          <p:cNvPicPr/>
          <p:nvPr>
            <a:videoFile r:link="rId1"/>
          </p:nvPr>
        </p:nvPicPr>
        <p:blipFill>
          <a:blip r:embed="rId4"/>
          <a:stretch>
            <a:fillRect/>
          </a:stretch>
        </p:blipFill>
        <p:spPr>
          <a:xfrm>
            <a:off x="4267200" y="1752600"/>
            <a:ext cx="6096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mediacall" presetSubtype="0" fill="hold" nodeType="withEffect">
                                  <p:stCondLst>
                                    <p:cond delay="0"/>
                                  </p:stCondLst>
                                  <p:childTnLst>
                                    <p:cmd type="call" cmd="playFrom(0.0)">
                                      <p:cBhvr>
                                        <p:cTn id="14" dur="40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video>
              <p:cMediaNode>
                <p:cTn id="20" repeatCount="indefinite" fill="hold" display="0">
                  <p:stCondLst>
                    <p:cond delay="indefinite"/>
                  </p:stCondLst>
                  <p:endCondLst>
                    <p:cond evt="onNext" delay="0">
                      <p:tgtEl>
                        <p:sldTgt/>
                      </p:tgtEl>
                    </p:cond>
                    <p:cond evt="onPrev" delay="0">
                      <p:tgtEl>
                        <p:sldTgt/>
                      </p:tgtEl>
                    </p:cond>
                  </p:endCondLst>
                </p:cTn>
                <p:tgtEl>
                  <p:spTgt spid="10"/>
                </p:tgtEl>
              </p:cMediaNode>
            </p:video>
          </p:childTnLst>
        </p:cTn>
      </p:par>
    </p:tnLst>
    <p:bldLst>
      <p:bldP spid="6"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a:t>The score is based on distances between atom pairs</a:t>
            </a:r>
          </a:p>
        </p:txBody>
      </p:sp>
      <p:pic>
        <p:nvPicPr>
          <p:cNvPr id="5" name="Picture 4" descr="mov0001.png"/>
          <p:cNvPicPr>
            <a:picLocks noChangeAspect="1"/>
          </p:cNvPicPr>
          <p:nvPr/>
        </p:nvPicPr>
        <p:blipFill>
          <a:blip r:embed="rId3"/>
          <a:srcRect l="24167" r="27500"/>
          <a:stretch>
            <a:fillRect/>
          </a:stretch>
        </p:blipFill>
        <p:spPr>
          <a:xfrm>
            <a:off x="4648200" y="1421008"/>
            <a:ext cx="4419600" cy="5055992"/>
          </a:xfrm>
          <a:prstGeom prst="rect">
            <a:avLst/>
          </a:prstGeom>
        </p:spPr>
      </p:pic>
      <p:pic>
        <p:nvPicPr>
          <p:cNvPr id="15" name="Picture 14" descr="residuePair.png"/>
          <p:cNvPicPr>
            <a:picLocks noChangeAspect="1"/>
          </p:cNvPicPr>
          <p:nvPr/>
        </p:nvPicPr>
        <p:blipFill>
          <a:blip r:embed="rId4"/>
          <a:stretch>
            <a:fillRect/>
          </a:stretch>
        </p:blipFill>
        <p:spPr>
          <a:xfrm>
            <a:off x="76200" y="1371600"/>
            <a:ext cx="9144000" cy="4788068"/>
          </a:xfrm>
          <a:prstGeom prst="rect">
            <a:avLst/>
          </a:prstGeom>
        </p:spPr>
      </p:pic>
      <p:pic>
        <p:nvPicPr>
          <p:cNvPr id="16" name="Picture 15" descr="residuePairOneDistance.png"/>
          <p:cNvPicPr>
            <a:picLocks noChangeAspect="1"/>
          </p:cNvPicPr>
          <p:nvPr/>
        </p:nvPicPr>
        <p:blipFill>
          <a:blip r:embed="rId5"/>
          <a:stretch>
            <a:fillRect/>
          </a:stretch>
        </p:blipFill>
        <p:spPr>
          <a:xfrm>
            <a:off x="76200" y="1371600"/>
            <a:ext cx="9144000" cy="4788068"/>
          </a:xfrm>
          <a:prstGeom prst="rect">
            <a:avLst/>
          </a:prstGeom>
        </p:spPr>
      </p:pic>
      <p:pic>
        <p:nvPicPr>
          <p:cNvPr id="14" name="Picture 13" descr="residueAllDistances.png"/>
          <p:cNvPicPr>
            <a:picLocks noChangeAspect="1"/>
          </p:cNvPicPr>
          <p:nvPr/>
        </p:nvPicPr>
        <p:blipFill>
          <a:blip r:embed="rId6"/>
          <a:stretch>
            <a:fillRect/>
          </a:stretch>
        </p:blipFill>
        <p:spPr>
          <a:xfrm>
            <a:off x="76200" y="1371600"/>
            <a:ext cx="9144000" cy="4788068"/>
          </a:xfrm>
          <a:prstGeom prst="rect">
            <a:avLst/>
          </a:prstGeom>
        </p:spPr>
      </p:pic>
      <p:graphicFrame>
        <p:nvGraphicFramePr>
          <p:cNvPr id="11" name="Chart 10"/>
          <p:cNvGraphicFramePr/>
          <p:nvPr/>
        </p:nvGraphicFramePr>
        <p:xfrm>
          <a:off x="0" y="1676400"/>
          <a:ext cx="4495800" cy="4330700"/>
        </p:xfrm>
        <a:graphic>
          <a:graphicData uri="http://schemas.openxmlformats.org/drawingml/2006/chart">
            <c:chart xmlns:c="http://schemas.openxmlformats.org/drawingml/2006/chart" xmlns:r="http://schemas.openxmlformats.org/officeDocument/2006/relationships" r:id="rId7"/>
          </a:graphicData>
        </a:graphic>
      </p:graphicFrame>
      <p:sp>
        <p:nvSpPr>
          <p:cNvPr id="8" name="TextBox 7"/>
          <p:cNvSpPr txBox="1"/>
          <p:nvPr/>
        </p:nvSpPr>
        <p:spPr>
          <a:xfrm>
            <a:off x="2057400" y="6324600"/>
            <a:ext cx="5087851" cy="400110"/>
          </a:xfrm>
          <a:prstGeom prst="rect">
            <a:avLst/>
          </a:prstGeom>
          <a:noFill/>
        </p:spPr>
        <p:txBody>
          <a:bodyPr wrap="none" rtlCol="0">
            <a:spAutoFit/>
          </a:bodyPr>
          <a:lstStyle/>
          <a:p>
            <a:r>
              <a:rPr lang="en-US" sz="2000"/>
              <a:t>Discrete Optimized Protein Energy (DOPE)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1" grpId="1">
        <p:bldAsOne/>
      </p:bldGraphic>
      <p:bldP spid="8"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scoring function ranks generated conformations</a:t>
            </a:r>
          </a:p>
        </p:txBody>
      </p:sp>
      <p:pic>
        <p:nvPicPr>
          <p:cNvPr id="5" name="Picture 4" descr="mov0004.png"/>
          <p:cNvPicPr>
            <a:picLocks noChangeAspect="1"/>
          </p:cNvPicPr>
          <p:nvPr/>
        </p:nvPicPr>
        <p:blipFill>
          <a:blip r:embed="rId2">
            <a:clrChange>
              <a:clrFrom>
                <a:srgbClr val="FFFFFF"/>
              </a:clrFrom>
              <a:clrTo>
                <a:srgbClr val="FFFFFF">
                  <a:alpha val="0"/>
                </a:srgbClr>
              </a:clrTo>
            </a:clrChange>
          </a:blip>
          <a:stretch>
            <a:fillRect/>
          </a:stretch>
        </p:blipFill>
        <p:spPr>
          <a:xfrm>
            <a:off x="981027" y="2133600"/>
            <a:ext cx="4962573" cy="2743200"/>
          </a:xfrm>
          <a:prstGeom prst="rect">
            <a:avLst/>
          </a:prstGeom>
        </p:spPr>
      </p:pic>
      <p:pic>
        <p:nvPicPr>
          <p:cNvPr id="6" name="Picture 5" descr="mov0002.png"/>
          <p:cNvPicPr>
            <a:picLocks noChangeAspect="1"/>
          </p:cNvPicPr>
          <p:nvPr/>
        </p:nvPicPr>
        <p:blipFill>
          <a:blip r:embed="rId3">
            <a:clrChange>
              <a:clrFrom>
                <a:srgbClr val="FFFFFF"/>
              </a:clrFrom>
              <a:clrTo>
                <a:srgbClr val="FFFFFF">
                  <a:alpha val="0"/>
                </a:srgbClr>
              </a:clrTo>
            </a:clrChange>
          </a:blip>
          <a:stretch>
            <a:fillRect/>
          </a:stretch>
        </p:blipFill>
        <p:spPr>
          <a:xfrm>
            <a:off x="5476827" y="2133600"/>
            <a:ext cx="4962573" cy="2743200"/>
          </a:xfrm>
          <a:prstGeom prst="rect">
            <a:avLst/>
          </a:prstGeom>
        </p:spPr>
      </p:pic>
      <p:pic>
        <p:nvPicPr>
          <p:cNvPr id="7" name="Picture 6" descr="mov0003.png"/>
          <p:cNvPicPr>
            <a:picLocks noChangeAspect="1"/>
          </p:cNvPicPr>
          <p:nvPr/>
        </p:nvPicPr>
        <p:blipFill>
          <a:blip r:embed="rId4">
            <a:clrChange>
              <a:clrFrom>
                <a:srgbClr val="FFFFFF"/>
              </a:clrFrom>
              <a:clrTo>
                <a:srgbClr val="FFFFFF">
                  <a:alpha val="0"/>
                </a:srgbClr>
              </a:clrTo>
            </a:clrChange>
          </a:blip>
          <a:stretch>
            <a:fillRect/>
          </a:stretch>
        </p:blipFill>
        <p:spPr>
          <a:xfrm>
            <a:off x="-1228773" y="2133600"/>
            <a:ext cx="4962573" cy="2743200"/>
          </a:xfrm>
          <a:prstGeom prst="rect">
            <a:avLst/>
          </a:prstGeom>
        </p:spPr>
      </p:pic>
      <p:pic>
        <p:nvPicPr>
          <p:cNvPr id="8" name="Picture 7" descr="mov0004.png"/>
          <p:cNvPicPr>
            <a:picLocks noChangeAspect="1"/>
          </p:cNvPicPr>
          <p:nvPr/>
        </p:nvPicPr>
        <p:blipFill>
          <a:blip r:embed="rId2">
            <a:clrChange>
              <a:clrFrom>
                <a:srgbClr val="FFFFFF"/>
              </a:clrFrom>
              <a:clrTo>
                <a:srgbClr val="FFFFFF">
                  <a:alpha val="0"/>
                </a:srgbClr>
              </a:clrTo>
            </a:clrChange>
          </a:blip>
          <a:stretch>
            <a:fillRect/>
          </a:stretch>
        </p:blipFill>
        <p:spPr>
          <a:xfrm>
            <a:off x="3190827" y="2057400"/>
            <a:ext cx="4962573" cy="2743200"/>
          </a:xfrm>
          <a:prstGeom prst="rect">
            <a:avLst/>
          </a:prstGeom>
        </p:spPr>
      </p:pic>
      <p:sp>
        <p:nvSpPr>
          <p:cNvPr id="9" name="TextBox 8"/>
          <p:cNvSpPr txBox="1"/>
          <p:nvPr/>
        </p:nvSpPr>
        <p:spPr>
          <a:xfrm>
            <a:off x="684820" y="5105400"/>
            <a:ext cx="822047" cy="369332"/>
          </a:xfrm>
          <a:prstGeom prst="rect">
            <a:avLst/>
          </a:prstGeom>
          <a:noFill/>
        </p:spPr>
        <p:txBody>
          <a:bodyPr wrap="none" rtlCol="0">
            <a:spAutoFit/>
          </a:bodyPr>
          <a:lstStyle/>
          <a:p>
            <a:r>
              <a:rPr lang="en-US"/>
              <a:t>-1,113</a:t>
            </a:r>
          </a:p>
        </p:txBody>
      </p:sp>
      <p:sp>
        <p:nvSpPr>
          <p:cNvPr id="10" name="TextBox 9"/>
          <p:cNvSpPr txBox="1"/>
          <p:nvPr/>
        </p:nvSpPr>
        <p:spPr>
          <a:xfrm>
            <a:off x="3199420" y="5105400"/>
            <a:ext cx="839180" cy="369332"/>
          </a:xfrm>
          <a:prstGeom prst="rect">
            <a:avLst/>
          </a:prstGeom>
          <a:noFill/>
        </p:spPr>
        <p:txBody>
          <a:bodyPr wrap="none" rtlCol="0">
            <a:spAutoFit/>
          </a:bodyPr>
          <a:lstStyle/>
          <a:p>
            <a:r>
              <a:rPr lang="en-US"/>
              <a:t>-1,287</a:t>
            </a:r>
          </a:p>
        </p:txBody>
      </p:sp>
      <p:sp>
        <p:nvSpPr>
          <p:cNvPr id="11" name="TextBox 10"/>
          <p:cNvSpPr txBox="1"/>
          <p:nvPr/>
        </p:nvSpPr>
        <p:spPr>
          <a:xfrm>
            <a:off x="5256820" y="5105400"/>
            <a:ext cx="839180" cy="369332"/>
          </a:xfrm>
          <a:prstGeom prst="rect">
            <a:avLst/>
          </a:prstGeom>
          <a:noFill/>
        </p:spPr>
        <p:txBody>
          <a:bodyPr wrap="none" rtlCol="0">
            <a:spAutoFit/>
          </a:bodyPr>
          <a:lstStyle/>
          <a:p>
            <a:r>
              <a:rPr lang="en-US"/>
              <a:t>-1,543</a:t>
            </a:r>
          </a:p>
        </p:txBody>
      </p:sp>
      <p:sp>
        <p:nvSpPr>
          <p:cNvPr id="12" name="TextBox 11"/>
          <p:cNvSpPr txBox="1"/>
          <p:nvPr/>
        </p:nvSpPr>
        <p:spPr>
          <a:xfrm>
            <a:off x="7542820" y="5105400"/>
            <a:ext cx="839180" cy="369332"/>
          </a:xfrm>
          <a:prstGeom prst="rect">
            <a:avLst/>
          </a:prstGeom>
          <a:noFill/>
        </p:spPr>
        <p:txBody>
          <a:bodyPr wrap="none" rtlCol="0">
            <a:spAutoFit/>
          </a:bodyPr>
          <a:lstStyle/>
          <a:p>
            <a:r>
              <a:rPr lang="en-US"/>
              <a:t>-2,004</a:t>
            </a:r>
          </a:p>
        </p:txBody>
      </p:sp>
      <p:sp>
        <p:nvSpPr>
          <p:cNvPr id="14" name="TextBox 13"/>
          <p:cNvSpPr txBox="1"/>
          <p:nvPr/>
        </p:nvSpPr>
        <p:spPr>
          <a:xfrm>
            <a:off x="685800" y="5867400"/>
            <a:ext cx="1345140" cy="430887"/>
          </a:xfrm>
          <a:prstGeom prst="rect">
            <a:avLst/>
          </a:prstGeom>
          <a:noFill/>
        </p:spPr>
        <p:txBody>
          <a:bodyPr wrap="none" rtlCol="0">
            <a:spAutoFit/>
          </a:bodyPr>
          <a:lstStyle/>
          <a:p>
            <a:r>
              <a:rPr lang="en-US" sz="2200"/>
              <a:t>70 atoms</a:t>
            </a:r>
          </a:p>
        </p:txBody>
      </p:sp>
      <p:sp>
        <p:nvSpPr>
          <p:cNvPr id="15" name="TextBox 14"/>
          <p:cNvSpPr txBox="1"/>
          <p:nvPr/>
        </p:nvSpPr>
        <p:spPr>
          <a:xfrm>
            <a:off x="685800" y="6198513"/>
            <a:ext cx="1878815" cy="430887"/>
          </a:xfrm>
          <a:prstGeom prst="rect">
            <a:avLst/>
          </a:prstGeom>
          <a:noFill/>
        </p:spPr>
        <p:txBody>
          <a:bodyPr wrap="none" rtlCol="0">
            <a:spAutoFit/>
          </a:bodyPr>
          <a:lstStyle/>
          <a:p>
            <a:r>
              <a:rPr lang="en-US" sz="2200"/>
              <a:t>10,000 points</a:t>
            </a:r>
          </a:p>
        </p:txBody>
      </p:sp>
      <p:sp>
        <p:nvSpPr>
          <p:cNvPr id="16" name="TextBox 15"/>
          <p:cNvSpPr txBox="1"/>
          <p:nvPr/>
        </p:nvSpPr>
        <p:spPr>
          <a:xfrm>
            <a:off x="3352800" y="6019800"/>
            <a:ext cx="4581030" cy="430887"/>
          </a:xfrm>
          <a:prstGeom prst="rect">
            <a:avLst/>
          </a:prstGeom>
          <a:noFill/>
        </p:spPr>
        <p:txBody>
          <a:bodyPr wrap="none" rtlCol="0">
            <a:spAutoFit/>
          </a:bodyPr>
          <a:lstStyle/>
          <a:p>
            <a:r>
              <a:rPr lang="en-US" sz="2200"/>
              <a:t>Number of conformations: 10,000</a:t>
            </a:r>
            <a:r>
              <a:rPr lang="en-US" sz="2200" baseline="30000"/>
              <a:t>70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 name="Picture 16" descr="Maui 115.jpg"/>
          <p:cNvPicPr>
            <a:picLocks noChangeAspect="1"/>
          </p:cNvPicPr>
          <p:nvPr/>
        </p:nvPicPr>
        <p:blipFill>
          <a:blip r:embed="rId3"/>
          <a:stretch>
            <a:fillRect/>
          </a:stretch>
        </p:blipFill>
        <p:spPr>
          <a:xfrm>
            <a:off x="76200" y="1941816"/>
            <a:ext cx="5029200" cy="3773184"/>
          </a:xfrm>
          <a:prstGeom prst="rect">
            <a:avLst/>
          </a:prstGeom>
        </p:spPr>
      </p:pic>
      <p:sp>
        <p:nvSpPr>
          <p:cNvPr id="2" name="Title 1"/>
          <p:cNvSpPr>
            <a:spLocks noGrp="1"/>
          </p:cNvSpPr>
          <p:nvPr>
            <p:ph type="title"/>
          </p:nvPr>
        </p:nvSpPr>
        <p:spPr/>
        <p:txBody>
          <a:bodyPr/>
          <a:lstStyle/>
          <a:p>
            <a:r>
              <a:rPr lang="en-US"/>
              <a:t>Optimization procedures search for lowest score in a peptide system</a:t>
            </a:r>
          </a:p>
        </p:txBody>
      </p:sp>
      <p:grpSp>
        <p:nvGrpSpPr>
          <p:cNvPr id="26" name="Group 25"/>
          <p:cNvGrpSpPr/>
          <p:nvPr/>
        </p:nvGrpSpPr>
        <p:grpSpPr>
          <a:xfrm>
            <a:off x="437770" y="2362994"/>
            <a:ext cx="3296030" cy="3721338"/>
            <a:chOff x="437770" y="2362994"/>
            <a:chExt cx="3296030" cy="3721338"/>
          </a:xfrm>
        </p:grpSpPr>
        <p:sp>
          <p:nvSpPr>
            <p:cNvPr id="6" name="Freeform 5"/>
            <p:cNvSpPr/>
            <p:nvPr/>
          </p:nvSpPr>
          <p:spPr>
            <a:xfrm>
              <a:off x="1066800" y="2556404"/>
              <a:ext cx="2514600" cy="2853796"/>
            </a:xfrm>
            <a:custGeom>
              <a:avLst/>
              <a:gdLst>
                <a:gd name="connsiteX0" fmla="*/ 0 w 1778000"/>
                <a:gd name="connsiteY0" fmla="*/ 63500 h 1939396"/>
                <a:gd name="connsiteX1" fmla="*/ 301625 w 1778000"/>
                <a:gd name="connsiteY1" fmla="*/ 1460500 h 1939396"/>
                <a:gd name="connsiteX2" fmla="*/ 682625 w 1778000"/>
                <a:gd name="connsiteY2" fmla="*/ 825500 h 1939396"/>
                <a:gd name="connsiteX3" fmla="*/ 968375 w 1778000"/>
                <a:gd name="connsiteY3" fmla="*/ 1889125 h 1939396"/>
                <a:gd name="connsiteX4" fmla="*/ 1174750 w 1778000"/>
                <a:gd name="connsiteY4" fmla="*/ 1127125 h 1939396"/>
                <a:gd name="connsiteX5" fmla="*/ 1381125 w 1778000"/>
                <a:gd name="connsiteY5" fmla="*/ 1508125 h 1939396"/>
                <a:gd name="connsiteX6" fmla="*/ 1778000 w 1778000"/>
                <a:gd name="connsiteY6" fmla="*/ 0 h 1939396"/>
                <a:gd name="connsiteX7" fmla="*/ 1778000 w 1778000"/>
                <a:gd name="connsiteY7" fmla="*/ 0 h 193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8000" h="1939396">
                  <a:moveTo>
                    <a:pt x="0" y="63500"/>
                  </a:moveTo>
                  <a:cubicBezTo>
                    <a:pt x="93927" y="698500"/>
                    <a:pt x="187854" y="1333500"/>
                    <a:pt x="301625" y="1460500"/>
                  </a:cubicBezTo>
                  <a:cubicBezTo>
                    <a:pt x="415396" y="1587500"/>
                    <a:pt x="571500" y="754063"/>
                    <a:pt x="682625" y="825500"/>
                  </a:cubicBezTo>
                  <a:cubicBezTo>
                    <a:pt x="793750" y="896937"/>
                    <a:pt x="886354" y="1838854"/>
                    <a:pt x="968375" y="1889125"/>
                  </a:cubicBezTo>
                  <a:cubicBezTo>
                    <a:pt x="1050396" y="1939396"/>
                    <a:pt x="1105958" y="1190625"/>
                    <a:pt x="1174750" y="1127125"/>
                  </a:cubicBezTo>
                  <a:cubicBezTo>
                    <a:pt x="1243542" y="1063625"/>
                    <a:pt x="1280583" y="1695979"/>
                    <a:pt x="1381125" y="1508125"/>
                  </a:cubicBezTo>
                  <a:cubicBezTo>
                    <a:pt x="1481667" y="1320271"/>
                    <a:pt x="1778000" y="0"/>
                    <a:pt x="1778000" y="0"/>
                  </a:cubicBezTo>
                  <a:lnTo>
                    <a:pt x="1778000" y="0"/>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 name="Straight Connector 7"/>
            <p:cNvCxnSpPr/>
            <p:nvPr/>
          </p:nvCxnSpPr>
          <p:spPr>
            <a:xfrm rot="5400000">
              <a:off x="-685800" y="3962400"/>
              <a:ext cx="3200400" cy="1588"/>
            </a:xfrm>
            <a:prstGeom prst="line">
              <a:avLst/>
            </a:prstGeom>
            <a:ln w="127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a:off x="914400" y="5562600"/>
              <a:ext cx="2819400" cy="1588"/>
            </a:xfrm>
            <a:prstGeom prst="line">
              <a:avLst/>
            </a:prstGeom>
            <a:ln w="127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rot="16200000">
              <a:off x="228600" y="3714370"/>
              <a:ext cx="787671" cy="369332"/>
            </a:xfrm>
            <a:prstGeom prst="rect">
              <a:avLst/>
            </a:prstGeom>
            <a:noFill/>
          </p:spPr>
          <p:txBody>
            <a:bodyPr wrap="none" rtlCol="0">
              <a:spAutoFit/>
            </a:bodyPr>
            <a:lstStyle/>
            <a:p>
              <a:r>
                <a:rPr lang="en-US"/>
                <a:t>Score</a:t>
              </a:r>
            </a:p>
          </p:txBody>
        </p:sp>
        <p:sp>
          <p:nvSpPr>
            <p:cNvPr id="13" name="TextBox 12"/>
            <p:cNvSpPr txBox="1"/>
            <p:nvPr/>
          </p:nvSpPr>
          <p:spPr>
            <a:xfrm>
              <a:off x="867285" y="5715000"/>
              <a:ext cx="2866515" cy="369332"/>
            </a:xfrm>
            <a:prstGeom prst="rect">
              <a:avLst/>
            </a:prstGeom>
            <a:noFill/>
          </p:spPr>
          <p:txBody>
            <a:bodyPr wrap="none" rtlCol="0">
              <a:spAutoFit/>
            </a:bodyPr>
            <a:lstStyle/>
            <a:p>
              <a:r>
                <a:rPr lang="en-US"/>
                <a:t>Distance between </a:t>
              </a:r>
              <a:r>
                <a:rPr lang="en-US" b="1"/>
                <a:t>a </a:t>
              </a:r>
              <a:r>
                <a:rPr lang="en-US"/>
                <a:t>and </a:t>
              </a:r>
              <a:r>
                <a:rPr lang="en-US" b="1"/>
                <a:t>b</a:t>
              </a:r>
              <a:endParaRPr lang="en-US"/>
            </a:p>
          </p:txBody>
        </p:sp>
      </p:grpSp>
      <p:grpSp>
        <p:nvGrpSpPr>
          <p:cNvPr id="27" name="Group 26"/>
          <p:cNvGrpSpPr/>
          <p:nvPr/>
        </p:nvGrpSpPr>
        <p:grpSpPr>
          <a:xfrm>
            <a:off x="3947555" y="2057400"/>
            <a:ext cx="4937575" cy="3657600"/>
            <a:chOff x="3947555" y="2057400"/>
            <a:chExt cx="4937575" cy="3657600"/>
          </a:xfrm>
        </p:grpSpPr>
        <p:pic>
          <p:nvPicPr>
            <p:cNvPr id="5" name="Picture 4"/>
            <p:cNvPicPr>
              <a:picLocks noChangeAspect="1"/>
            </p:cNvPicPr>
            <p:nvPr/>
          </p:nvPicPr>
          <p:blipFill>
            <a:blip r:embed="rId4"/>
            <a:srcRect l="6144" r="7415"/>
            <a:stretch>
              <a:fillRect/>
            </a:stretch>
          </p:blipFill>
          <p:spPr>
            <a:xfrm>
              <a:off x="4267200" y="2057400"/>
              <a:ext cx="4111022" cy="3657600"/>
            </a:xfrm>
            <a:prstGeom prst="rect">
              <a:avLst/>
            </a:prstGeom>
          </p:spPr>
        </p:pic>
        <p:sp>
          <p:nvSpPr>
            <p:cNvPr id="14" name="TextBox 13"/>
            <p:cNvSpPr txBox="1"/>
            <p:nvPr/>
          </p:nvSpPr>
          <p:spPr>
            <a:xfrm rot="1410668">
              <a:off x="3947555" y="5146476"/>
              <a:ext cx="2568532" cy="338554"/>
            </a:xfrm>
            <a:prstGeom prst="rect">
              <a:avLst/>
            </a:prstGeom>
            <a:noFill/>
          </p:spPr>
          <p:txBody>
            <a:bodyPr wrap="none" rtlCol="0">
              <a:spAutoFit/>
            </a:bodyPr>
            <a:lstStyle/>
            <a:p>
              <a:r>
                <a:rPr lang="en-US" sz="1600"/>
                <a:t>Distance between </a:t>
              </a:r>
              <a:r>
                <a:rPr lang="en-US" sz="1600" b="1"/>
                <a:t>a</a:t>
              </a:r>
              <a:r>
                <a:rPr lang="en-US" sz="1600"/>
                <a:t> and </a:t>
              </a:r>
              <a:r>
                <a:rPr lang="en-US" sz="1600" b="1"/>
                <a:t>b</a:t>
              </a:r>
              <a:endParaRPr lang="en-US" sz="1600"/>
            </a:p>
          </p:txBody>
        </p:sp>
        <p:sp>
          <p:nvSpPr>
            <p:cNvPr id="15" name="TextBox 14"/>
            <p:cNvSpPr txBox="1"/>
            <p:nvPr/>
          </p:nvSpPr>
          <p:spPr>
            <a:xfrm rot="20125518">
              <a:off x="6316598" y="5090767"/>
              <a:ext cx="2568532" cy="338554"/>
            </a:xfrm>
            <a:prstGeom prst="rect">
              <a:avLst/>
            </a:prstGeom>
            <a:noFill/>
          </p:spPr>
          <p:txBody>
            <a:bodyPr wrap="none" rtlCol="0">
              <a:spAutoFit/>
            </a:bodyPr>
            <a:lstStyle/>
            <a:p>
              <a:r>
                <a:rPr lang="en-US" sz="1600"/>
                <a:t>Distance between </a:t>
              </a:r>
              <a:r>
                <a:rPr lang="en-US" sz="1600" b="1"/>
                <a:t>b</a:t>
              </a:r>
              <a:r>
                <a:rPr lang="en-US" sz="1600"/>
                <a:t> and </a:t>
              </a:r>
              <a:r>
                <a:rPr lang="en-US" sz="1600" b="1"/>
                <a:t>c</a:t>
              </a:r>
              <a:endParaRPr lang="en-US" sz="1600"/>
            </a:p>
          </p:txBody>
        </p:sp>
      </p:grpSp>
      <p:sp>
        <p:nvSpPr>
          <p:cNvPr id="16" name="TextBox 15"/>
          <p:cNvSpPr txBox="1"/>
          <p:nvPr/>
        </p:nvSpPr>
        <p:spPr>
          <a:xfrm rot="16200000">
            <a:off x="3677031" y="3638170"/>
            <a:ext cx="787671" cy="369332"/>
          </a:xfrm>
          <a:prstGeom prst="rect">
            <a:avLst/>
          </a:prstGeom>
          <a:noFill/>
        </p:spPr>
        <p:txBody>
          <a:bodyPr wrap="none" rtlCol="0">
            <a:spAutoFit/>
          </a:bodyPr>
          <a:lstStyle/>
          <a:p>
            <a:r>
              <a:rPr lang="en-US"/>
              <a:t>Score</a:t>
            </a:r>
          </a:p>
        </p:txBody>
      </p:sp>
      <p:sp>
        <p:nvSpPr>
          <p:cNvPr id="23" name="TextBox 22"/>
          <p:cNvSpPr txBox="1"/>
          <p:nvPr/>
        </p:nvSpPr>
        <p:spPr>
          <a:xfrm>
            <a:off x="8153400" y="1752600"/>
            <a:ext cx="685216" cy="369332"/>
          </a:xfrm>
          <a:prstGeom prst="rect">
            <a:avLst/>
          </a:prstGeom>
          <a:noFill/>
        </p:spPr>
        <p:txBody>
          <a:bodyPr wrap="none" rtlCol="0">
            <a:spAutoFit/>
          </a:bodyPr>
          <a:lstStyle/>
          <a:p>
            <a:r>
              <a:rPr lang="en-US"/>
              <a:t>Lava</a:t>
            </a:r>
          </a:p>
        </p:txBody>
      </p:sp>
      <p:grpSp>
        <p:nvGrpSpPr>
          <p:cNvPr id="28" name="Group 27"/>
          <p:cNvGrpSpPr/>
          <p:nvPr/>
        </p:nvGrpSpPr>
        <p:grpSpPr>
          <a:xfrm>
            <a:off x="5105400" y="1905000"/>
            <a:ext cx="4038600" cy="3079750"/>
            <a:chOff x="5105400" y="1905000"/>
            <a:chExt cx="4038600" cy="3079750"/>
          </a:xfrm>
        </p:grpSpPr>
        <p:sp>
          <p:nvSpPr>
            <p:cNvPr id="18" name="Freeform 17"/>
            <p:cNvSpPr/>
            <p:nvPr/>
          </p:nvSpPr>
          <p:spPr>
            <a:xfrm>
              <a:off x="5397500" y="2778125"/>
              <a:ext cx="3746500" cy="2206625"/>
            </a:xfrm>
            <a:custGeom>
              <a:avLst/>
              <a:gdLst>
                <a:gd name="connsiteX0" fmla="*/ 0 w 3746500"/>
                <a:gd name="connsiteY0" fmla="*/ 2063750 h 2206625"/>
                <a:gd name="connsiteX1" fmla="*/ 1492250 w 3746500"/>
                <a:gd name="connsiteY1" fmla="*/ 285750 h 2206625"/>
                <a:gd name="connsiteX2" fmla="*/ 1857375 w 3746500"/>
                <a:gd name="connsiteY2" fmla="*/ 730250 h 2206625"/>
                <a:gd name="connsiteX3" fmla="*/ 2333625 w 3746500"/>
                <a:gd name="connsiteY3" fmla="*/ 777875 h 2206625"/>
                <a:gd name="connsiteX4" fmla="*/ 2635250 w 3746500"/>
                <a:gd name="connsiteY4" fmla="*/ 238125 h 2206625"/>
                <a:gd name="connsiteX5" fmla="*/ 3746500 w 3746500"/>
                <a:gd name="connsiteY5" fmla="*/ 2206625 h 220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6500" h="2206625">
                  <a:moveTo>
                    <a:pt x="0" y="2063750"/>
                  </a:moveTo>
                  <a:cubicBezTo>
                    <a:pt x="591343" y="1285875"/>
                    <a:pt x="1182687" y="508000"/>
                    <a:pt x="1492250" y="285750"/>
                  </a:cubicBezTo>
                  <a:cubicBezTo>
                    <a:pt x="1801813" y="63500"/>
                    <a:pt x="1717146" y="648229"/>
                    <a:pt x="1857375" y="730250"/>
                  </a:cubicBezTo>
                  <a:cubicBezTo>
                    <a:pt x="1997604" y="812271"/>
                    <a:pt x="2203979" y="859896"/>
                    <a:pt x="2333625" y="777875"/>
                  </a:cubicBezTo>
                  <a:cubicBezTo>
                    <a:pt x="2463271" y="695854"/>
                    <a:pt x="2399771" y="0"/>
                    <a:pt x="2635250" y="238125"/>
                  </a:cubicBezTo>
                  <a:cubicBezTo>
                    <a:pt x="2870729" y="476250"/>
                    <a:pt x="3746500" y="2206625"/>
                    <a:pt x="3746500" y="2206625"/>
                  </a:cubicBezTo>
                </a:path>
              </a:pathLst>
            </a:cu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TextBox 18"/>
            <p:cNvSpPr txBox="1"/>
            <p:nvPr/>
          </p:nvSpPr>
          <p:spPr>
            <a:xfrm>
              <a:off x="5105400" y="3288268"/>
              <a:ext cx="556613" cy="369332"/>
            </a:xfrm>
            <a:prstGeom prst="rect">
              <a:avLst/>
            </a:prstGeom>
            <a:noFill/>
          </p:spPr>
          <p:txBody>
            <a:bodyPr wrap="none" rtlCol="0">
              <a:spAutoFit/>
            </a:bodyPr>
            <a:lstStyle/>
            <a:p>
              <a:r>
                <a:rPr lang="en-US"/>
                <a:t>Car</a:t>
              </a:r>
            </a:p>
          </p:txBody>
        </p:sp>
        <p:cxnSp>
          <p:nvCxnSpPr>
            <p:cNvPr id="20" name="Straight Arrow Connector 19"/>
            <p:cNvCxnSpPr>
              <a:stCxn id="19" idx="2"/>
            </p:cNvCxnSpPr>
            <p:nvPr/>
          </p:nvCxnSpPr>
          <p:spPr>
            <a:xfrm rot="16200000" flipH="1">
              <a:off x="4901653" y="4139653"/>
              <a:ext cx="990602" cy="2649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7162800" y="1905000"/>
              <a:ext cx="1031465" cy="369332"/>
            </a:xfrm>
            <a:prstGeom prst="rect">
              <a:avLst/>
            </a:prstGeom>
            <a:noFill/>
          </p:spPr>
          <p:txBody>
            <a:bodyPr wrap="none" rtlCol="0">
              <a:spAutoFit/>
            </a:bodyPr>
            <a:lstStyle/>
            <a:p>
              <a:r>
                <a:rPr lang="en-US"/>
                <a:t>Barkans</a:t>
              </a:r>
            </a:p>
          </p:txBody>
        </p:sp>
        <p:cxnSp>
          <p:nvCxnSpPr>
            <p:cNvPr id="22" name="Straight Arrow Connector 21"/>
            <p:cNvCxnSpPr>
              <a:stCxn id="21" idx="2"/>
            </p:cNvCxnSpPr>
            <p:nvPr/>
          </p:nvCxnSpPr>
          <p:spPr>
            <a:xfrm rot="5400000">
              <a:off x="6995733" y="2517602"/>
              <a:ext cx="926070" cy="43953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23" idx="2"/>
            </p:cNvCxnSpPr>
            <p:nvPr/>
          </p:nvCxnSpPr>
          <p:spPr>
            <a:xfrm rot="5400000">
              <a:off x="7251778" y="2260970"/>
              <a:ext cx="1383268" cy="11051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2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23"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We use molecular dynamics simulations as an optimization algorithm</a:t>
            </a:r>
          </a:p>
        </p:txBody>
      </p:sp>
      <p:sp>
        <p:nvSpPr>
          <p:cNvPr id="18" name="Content Placeholder 17"/>
          <p:cNvSpPr>
            <a:spLocks noGrp="1"/>
          </p:cNvSpPr>
          <p:nvPr>
            <p:ph idx="1"/>
          </p:nvPr>
        </p:nvSpPr>
        <p:spPr>
          <a:xfrm>
            <a:off x="457200" y="1524000"/>
            <a:ext cx="8077200" cy="2057400"/>
          </a:xfrm>
        </p:spPr>
        <p:txBody>
          <a:bodyPr/>
          <a:lstStyle/>
          <a:p>
            <a:pPr>
              <a:buFont typeface="Arial"/>
              <a:buChar char="•"/>
            </a:pPr>
            <a:r>
              <a:rPr lang="en-US"/>
              <a:t>Molecular Dynamics uses Newton’s laws of motion:</a:t>
            </a:r>
          </a:p>
          <a:p>
            <a:pPr>
              <a:buFont typeface="Arial"/>
              <a:buChar char="•"/>
            </a:pPr>
            <a:endParaRPr lang="en-US"/>
          </a:p>
          <a:p>
            <a:pPr>
              <a:buNone/>
            </a:pPr>
            <a:r>
              <a:rPr lang="en-US"/>
              <a:t>	F = m</a:t>
            </a:r>
            <a:r>
              <a:rPr lang="en-US" dirty="0">
                <a:latin typeface="Wingdings"/>
                <a:ea typeface="Wingdings"/>
                <a:cs typeface="Wingdings"/>
              </a:rPr>
              <a:t></a:t>
            </a:r>
            <a:r>
              <a:rPr lang="en-US" dirty="0">
                <a:latin typeface="Arial"/>
                <a:ea typeface="Wingdings"/>
                <a:cs typeface="Arial"/>
              </a:rPr>
              <a:t>a </a:t>
            </a:r>
            <a:endParaRPr lang="en-US"/>
          </a:p>
          <a:p>
            <a:pPr>
              <a:buFont typeface="Arial"/>
              <a:buChar char="•"/>
            </a:pPr>
            <a:endParaRPr lang="en-US"/>
          </a:p>
          <a:p>
            <a:pPr>
              <a:buFont typeface="Arial"/>
              <a:buChar char="•"/>
            </a:pPr>
            <a:r>
              <a:rPr lang="en-US"/>
              <a:t>Our scoring function approximates the Energy of the system</a:t>
            </a:r>
          </a:p>
          <a:p>
            <a:pPr>
              <a:buFont typeface="Arial"/>
              <a:buChar char="•"/>
            </a:pPr>
            <a:r>
              <a:rPr lang="en-US"/>
              <a:t>Force is the first derivative of Energy</a:t>
            </a:r>
          </a:p>
          <a:p>
            <a:pPr>
              <a:buFont typeface="Arial"/>
              <a:buChar char="•"/>
            </a:pPr>
            <a:r>
              <a:rPr lang="en-US"/>
              <a:t>Therefore, we know the acceleration of the atoms at any time </a:t>
            </a:r>
            <a:r>
              <a:rPr lang="en-US" b="1"/>
              <a:t>t</a:t>
            </a:r>
            <a:endParaRPr lang="en-US"/>
          </a:p>
          <a:p>
            <a:pPr>
              <a:buFont typeface="Arial"/>
              <a:buChar char="•"/>
            </a:pPr>
            <a:r>
              <a:rPr lang="en-US"/>
              <a:t>Acceleration can be used to update atomic coordinate </a:t>
            </a:r>
            <a:r>
              <a:rPr lang="en-US" b="1"/>
              <a:t>x</a:t>
            </a:r>
            <a:r>
              <a:rPr lang="en-US"/>
              <a:t> at time </a:t>
            </a:r>
            <a:r>
              <a:rPr lang="en-US" b="1"/>
              <a:t>t</a:t>
            </a:r>
          </a:p>
          <a:p>
            <a:pPr>
              <a:buNone/>
            </a:pPr>
            <a:endParaRPr lang="en-US"/>
          </a:p>
          <a:p>
            <a:pPr>
              <a:buNone/>
            </a:pPr>
            <a:endParaRPr lang="en-US"/>
          </a:p>
        </p:txBody>
      </p:sp>
      <p:sp>
        <p:nvSpPr>
          <p:cNvPr id="21" name="TextBox 20"/>
          <p:cNvSpPr txBox="1"/>
          <p:nvPr/>
        </p:nvSpPr>
        <p:spPr>
          <a:xfrm>
            <a:off x="609600" y="6248400"/>
            <a:ext cx="3177772" cy="477054"/>
          </a:xfrm>
          <a:prstGeom prst="rect">
            <a:avLst/>
          </a:prstGeom>
          <a:noFill/>
        </p:spPr>
        <p:txBody>
          <a:bodyPr wrap="none" rtlCol="0">
            <a:spAutoFit/>
          </a:bodyPr>
          <a:lstStyle/>
          <a:p>
            <a:r>
              <a:rPr lang="en-US" sz="2500" dirty="0"/>
              <a:t>x = a </a:t>
            </a:r>
            <a:r>
              <a:rPr lang="en-US" sz="2500" dirty="0">
                <a:latin typeface="Wingdings"/>
                <a:ea typeface="Wingdings"/>
                <a:cs typeface="Wingdings"/>
              </a:rPr>
              <a:t></a:t>
            </a:r>
            <a:r>
              <a:rPr lang="en-US" sz="2500" dirty="0">
                <a:latin typeface="Arial"/>
                <a:ea typeface="Wingdings"/>
                <a:cs typeface="Arial"/>
              </a:rPr>
              <a:t> t</a:t>
            </a:r>
            <a:r>
              <a:rPr lang="en-US" sz="2500" baseline="30000" dirty="0">
                <a:latin typeface="Arial"/>
                <a:ea typeface="Wingdings"/>
                <a:cs typeface="Arial"/>
              </a:rPr>
              <a:t>2 </a:t>
            </a:r>
            <a:r>
              <a:rPr lang="en-US" sz="2500" baseline="-25000" dirty="0">
                <a:latin typeface="Arial"/>
                <a:ea typeface="Wingdings"/>
                <a:cs typeface="Arial"/>
              </a:rPr>
              <a:t> </a:t>
            </a:r>
            <a:r>
              <a:rPr lang="en-US" sz="2500" dirty="0">
                <a:latin typeface="Arial"/>
                <a:ea typeface="Wingdings"/>
                <a:cs typeface="Arial"/>
              </a:rPr>
              <a:t>+ v</a:t>
            </a:r>
            <a:r>
              <a:rPr lang="en-US" sz="2500" baseline="-25000" dirty="0">
                <a:latin typeface="Arial"/>
                <a:ea typeface="Wingdings"/>
                <a:cs typeface="Arial"/>
              </a:rPr>
              <a:t>o</a:t>
            </a:r>
            <a:r>
              <a:rPr lang="en-US" sz="2500" dirty="0">
                <a:latin typeface="Wingdings"/>
                <a:ea typeface="Wingdings"/>
                <a:cs typeface="Wingdings"/>
              </a:rPr>
              <a:t></a:t>
            </a:r>
            <a:r>
              <a:rPr lang="en-US" sz="2500" dirty="0">
                <a:latin typeface="Arial"/>
                <a:ea typeface="Wingdings"/>
                <a:cs typeface="Arial"/>
              </a:rPr>
              <a:t> t + x</a:t>
            </a:r>
            <a:r>
              <a:rPr lang="en-US" sz="2500" baseline="-25000" dirty="0">
                <a:latin typeface="Arial"/>
                <a:ea typeface="Wingdings"/>
                <a:cs typeface="Arial"/>
              </a:rPr>
              <a:t>o</a:t>
            </a:r>
            <a:endParaRPr lang="en-US" sz="2500" baseline="300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21" grpId="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Welcome!</a:t>
            </a:r>
          </a:p>
        </p:txBody>
      </p:sp>
      <p:sp>
        <p:nvSpPr>
          <p:cNvPr id="3" name="Content Placeholder 2"/>
          <p:cNvSpPr>
            <a:spLocks noGrp="1"/>
          </p:cNvSpPr>
          <p:nvPr>
            <p:ph idx="1"/>
          </p:nvPr>
        </p:nvSpPr>
        <p:spPr/>
        <p:txBody>
          <a:bodyPr/>
          <a:lstStyle/>
          <a:p>
            <a:r>
              <a:rPr lang="en-US" dirty="0"/>
              <a:t>What is this talk about?</a:t>
            </a:r>
          </a:p>
          <a:p>
            <a:endParaRPr lang="en-US" dirty="0"/>
          </a:p>
          <a:p>
            <a:pPr lvl="1"/>
            <a:r>
              <a:rPr lang="en-US" dirty="0"/>
              <a:t>What happens in grad school</a:t>
            </a:r>
          </a:p>
          <a:p>
            <a:pPr lvl="1"/>
            <a:endParaRPr lang="en-US" dirty="0"/>
          </a:p>
          <a:p>
            <a:pPr lvl="1"/>
            <a:r>
              <a:rPr lang="en-US" dirty="0"/>
              <a:t>What we do</a:t>
            </a:r>
          </a:p>
          <a:p>
            <a:pPr lvl="1"/>
            <a:endParaRPr lang="en-US" dirty="0"/>
          </a:p>
          <a:p>
            <a:pPr lvl="1"/>
            <a:r>
              <a:rPr lang="en-US" dirty="0"/>
              <a:t>What I did</a:t>
            </a:r>
          </a:p>
          <a:p>
            <a:pPr lvl="1"/>
            <a:endParaRPr lang="en-US" dirty="0"/>
          </a:p>
          <a:p>
            <a:pPr lvl="1"/>
            <a:r>
              <a:rPr lang="en-US" dirty="0"/>
              <a:t>How you helped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Molecular dynamics simulations can be visualized</a:t>
            </a:r>
          </a:p>
        </p:txBody>
      </p:sp>
      <p:pic>
        <p:nvPicPr>
          <p:cNvPr id="5" name="cyclo2001.mov">
            <a:hlinkClick r:id="" action="ppaction://media"/>
          </p:cNvPr>
          <p:cNvPicPr/>
          <p:nvPr>
            <a:videoFile r:link="rId1"/>
          </p:nvPr>
        </p:nvPicPr>
        <p:blipFill>
          <a:blip r:embed="rId4"/>
          <a:stretch>
            <a:fillRect/>
          </a:stretch>
        </p:blipFill>
        <p:spPr>
          <a:xfrm>
            <a:off x="76200" y="1590675"/>
            <a:ext cx="6248400" cy="3514725"/>
          </a:xfrm>
          <a:prstGeom prst="rect">
            <a:avLst/>
          </a:prstGeom>
        </p:spPr>
      </p:pic>
      <p:pic>
        <p:nvPicPr>
          <p:cNvPr id="8" name="Picture 7" descr="cycloNativeTest.png"/>
          <p:cNvPicPr>
            <a:picLocks noChangeAspect="1"/>
          </p:cNvPicPr>
          <p:nvPr/>
        </p:nvPicPr>
        <p:blipFill>
          <a:blip r:embed="rId5">
            <a:clrChange>
              <a:clrFrom>
                <a:srgbClr val="FFFFFF"/>
              </a:clrFrom>
              <a:clrTo>
                <a:srgbClr val="FFFFFF">
                  <a:alpha val="0"/>
                </a:srgbClr>
              </a:clrTo>
            </a:clrChange>
          </a:blip>
          <a:stretch>
            <a:fillRect/>
          </a:stretch>
        </p:blipFill>
        <p:spPr>
          <a:xfrm>
            <a:off x="6400800" y="1524000"/>
            <a:ext cx="2904067" cy="3657600"/>
          </a:xfrm>
          <a:prstGeom prst="rect">
            <a:avLst/>
          </a:prstGeom>
        </p:spPr>
      </p:pic>
      <p:sp>
        <p:nvSpPr>
          <p:cNvPr id="9" name="TextBox 8"/>
          <p:cNvSpPr txBox="1"/>
          <p:nvPr/>
        </p:nvSpPr>
        <p:spPr>
          <a:xfrm>
            <a:off x="6858000" y="4572000"/>
            <a:ext cx="1814018" cy="646331"/>
          </a:xfrm>
          <a:prstGeom prst="rect">
            <a:avLst/>
          </a:prstGeom>
          <a:noFill/>
        </p:spPr>
        <p:txBody>
          <a:bodyPr wrap="none" rtlCol="0">
            <a:spAutoFit/>
          </a:bodyPr>
          <a:lstStyle/>
          <a:p>
            <a:pPr algn="ctr"/>
            <a:r>
              <a:rPr lang="en-US"/>
              <a:t>Cyclophilin</a:t>
            </a:r>
          </a:p>
          <a:p>
            <a:pPr algn="ctr"/>
            <a:r>
              <a:rPr lang="en-US"/>
              <a:t>solved structure</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Slide4.tif"/>
          <p:cNvPicPr/>
          <p:nvPr/>
        </p:nvPicPr>
        <p:blipFill>
          <a:blip r:embed="rId2">
            <a:clrChange>
              <a:clrFrom>
                <a:srgbClr val="FFFFFF"/>
              </a:clrFrom>
              <a:clrTo>
                <a:srgbClr val="FFFFFF">
                  <a:alpha val="0"/>
                </a:srgbClr>
              </a:clrTo>
            </a:clrChange>
          </a:blip>
          <a:srcRect l="60256" t="7452" b="59615"/>
          <a:stretch>
            <a:fillRect/>
          </a:stretch>
        </p:blipFill>
        <p:spPr>
          <a:xfrm>
            <a:off x="304800" y="1123950"/>
            <a:ext cx="2362200" cy="2609850"/>
          </a:xfrm>
          <a:prstGeom prst="rect">
            <a:avLst/>
          </a:prstGeom>
        </p:spPr>
      </p:pic>
      <p:pic>
        <p:nvPicPr>
          <p:cNvPr id="6" name="Picture 5" descr="Slide5.tif"/>
          <p:cNvPicPr/>
          <p:nvPr/>
        </p:nvPicPr>
        <p:blipFill>
          <a:blip r:embed="rId3"/>
          <a:srcRect l="58974" t="9616" b="62500"/>
          <a:stretch>
            <a:fillRect/>
          </a:stretch>
        </p:blipFill>
        <p:spPr>
          <a:xfrm>
            <a:off x="6172200" y="4343400"/>
            <a:ext cx="2438400" cy="2209800"/>
          </a:xfrm>
          <a:prstGeom prst="rect">
            <a:avLst/>
          </a:prstGeom>
        </p:spPr>
      </p:pic>
      <p:sp>
        <p:nvSpPr>
          <p:cNvPr id="7" name="TextBox 6"/>
          <p:cNvSpPr txBox="1"/>
          <p:nvPr/>
        </p:nvSpPr>
        <p:spPr>
          <a:xfrm>
            <a:off x="620317" y="3048000"/>
            <a:ext cx="1741883" cy="369332"/>
          </a:xfrm>
          <a:prstGeom prst="rect">
            <a:avLst/>
          </a:prstGeom>
          <a:noFill/>
        </p:spPr>
        <p:txBody>
          <a:bodyPr wrap="none" rtlCol="0">
            <a:spAutoFit/>
          </a:bodyPr>
          <a:lstStyle/>
          <a:p>
            <a:r>
              <a:rPr lang="en-US">
                <a:sym typeface="Symbol"/>
              </a:rPr>
              <a:t></a:t>
            </a:r>
            <a:r>
              <a:rPr lang="en-US"/>
              <a:t>-bungarotoxin </a:t>
            </a:r>
          </a:p>
        </p:txBody>
      </p:sp>
      <p:sp>
        <p:nvSpPr>
          <p:cNvPr id="8" name="TextBox 7"/>
          <p:cNvSpPr txBox="1"/>
          <p:nvPr/>
        </p:nvSpPr>
        <p:spPr>
          <a:xfrm>
            <a:off x="6705600" y="5867400"/>
            <a:ext cx="1479942" cy="369332"/>
          </a:xfrm>
          <a:prstGeom prst="rect">
            <a:avLst/>
          </a:prstGeom>
          <a:noFill/>
        </p:spPr>
        <p:txBody>
          <a:bodyPr wrap="none" rtlCol="0">
            <a:spAutoFit/>
          </a:bodyPr>
          <a:lstStyle/>
          <a:p>
            <a:r>
              <a:rPr lang="en-US"/>
              <a:t>MHC Class I</a:t>
            </a:r>
          </a:p>
        </p:txBody>
      </p:sp>
      <p:pic>
        <p:nvPicPr>
          <p:cNvPr id="9" name="Picture 8" descr="Slide6.tif"/>
          <p:cNvPicPr/>
          <p:nvPr/>
        </p:nvPicPr>
        <p:blipFill>
          <a:blip r:embed="rId4">
            <a:clrChange>
              <a:clrFrom>
                <a:srgbClr val="FFFFFF"/>
              </a:clrFrom>
              <a:clrTo>
                <a:srgbClr val="FFFFFF">
                  <a:alpha val="0"/>
                </a:srgbClr>
              </a:clrTo>
            </a:clrChange>
          </a:blip>
          <a:srcRect l="62821" t="7693" b="56731"/>
          <a:stretch>
            <a:fillRect/>
          </a:stretch>
        </p:blipFill>
        <p:spPr>
          <a:xfrm>
            <a:off x="0" y="3962400"/>
            <a:ext cx="2209800" cy="2819400"/>
          </a:xfrm>
          <a:prstGeom prst="rect">
            <a:avLst/>
          </a:prstGeom>
        </p:spPr>
      </p:pic>
      <p:sp>
        <p:nvSpPr>
          <p:cNvPr id="10" name="TextBox 9"/>
          <p:cNvSpPr txBox="1"/>
          <p:nvPr/>
        </p:nvSpPr>
        <p:spPr>
          <a:xfrm>
            <a:off x="1371600" y="6248400"/>
            <a:ext cx="1557488" cy="369332"/>
          </a:xfrm>
          <a:prstGeom prst="rect">
            <a:avLst/>
          </a:prstGeom>
          <a:noFill/>
        </p:spPr>
        <p:txBody>
          <a:bodyPr wrap="none" rtlCol="0">
            <a:spAutoFit/>
          </a:bodyPr>
          <a:lstStyle/>
          <a:p>
            <a:r>
              <a:rPr lang="en-US"/>
              <a:t>HIV Protease</a:t>
            </a:r>
          </a:p>
        </p:txBody>
      </p:sp>
      <p:pic>
        <p:nvPicPr>
          <p:cNvPr id="11" name="Picture 10" descr="Slide7.tif"/>
          <p:cNvPicPr/>
          <p:nvPr/>
        </p:nvPicPr>
        <p:blipFill>
          <a:blip r:embed="rId5">
            <a:clrChange>
              <a:clrFrom>
                <a:srgbClr val="FFFFFF"/>
              </a:clrFrom>
              <a:clrTo>
                <a:srgbClr val="FFFFFF">
                  <a:alpha val="0"/>
                </a:srgbClr>
              </a:clrTo>
            </a:clrChange>
          </a:blip>
          <a:srcRect l="20513" t="32212" b="48077"/>
          <a:stretch>
            <a:fillRect/>
          </a:stretch>
        </p:blipFill>
        <p:spPr>
          <a:xfrm>
            <a:off x="5181600" y="1726168"/>
            <a:ext cx="4724400" cy="1562100"/>
          </a:xfrm>
          <a:prstGeom prst="rect">
            <a:avLst/>
          </a:prstGeom>
        </p:spPr>
      </p:pic>
      <p:sp>
        <p:nvSpPr>
          <p:cNvPr id="12" name="TextBox 11"/>
          <p:cNvSpPr txBox="1"/>
          <p:nvPr/>
        </p:nvSpPr>
        <p:spPr>
          <a:xfrm>
            <a:off x="7467600" y="3212068"/>
            <a:ext cx="748785" cy="369332"/>
          </a:xfrm>
          <a:prstGeom prst="rect">
            <a:avLst/>
          </a:prstGeom>
          <a:noFill/>
        </p:spPr>
        <p:txBody>
          <a:bodyPr wrap="none" rtlCol="0">
            <a:spAutoFit/>
          </a:bodyPr>
          <a:lstStyle/>
          <a:p>
            <a:r>
              <a:rPr lang="en-US"/>
              <a:t>FimG</a:t>
            </a:r>
          </a:p>
        </p:txBody>
      </p:sp>
      <p:pic>
        <p:nvPicPr>
          <p:cNvPr id="14" name="Picture 13" descr="Slide8.tif"/>
          <p:cNvPicPr/>
          <p:nvPr/>
        </p:nvPicPr>
        <p:blipFill>
          <a:blip r:embed="rId6"/>
          <a:srcRect l="50000" t="8173" b="64904"/>
          <a:stretch>
            <a:fillRect/>
          </a:stretch>
        </p:blipFill>
        <p:spPr>
          <a:xfrm>
            <a:off x="2743200" y="3276600"/>
            <a:ext cx="2971800" cy="2133600"/>
          </a:xfrm>
          <a:prstGeom prst="rect">
            <a:avLst/>
          </a:prstGeom>
        </p:spPr>
      </p:pic>
      <p:sp>
        <p:nvSpPr>
          <p:cNvPr id="15" name="Title 14"/>
          <p:cNvSpPr>
            <a:spLocks noGrp="1"/>
          </p:cNvSpPr>
          <p:nvPr>
            <p:ph type="title"/>
          </p:nvPr>
        </p:nvSpPr>
        <p:spPr/>
        <p:txBody>
          <a:bodyPr/>
          <a:lstStyle/>
          <a:p>
            <a:r>
              <a:rPr lang="en-US"/>
              <a:t>The method can usually reproduce the peptide backbone</a:t>
            </a:r>
          </a:p>
        </p:txBody>
      </p:sp>
      <p:sp>
        <p:nvSpPr>
          <p:cNvPr id="17" name="TextBox 16"/>
          <p:cNvSpPr txBox="1"/>
          <p:nvPr/>
        </p:nvSpPr>
        <p:spPr>
          <a:xfrm>
            <a:off x="3429000" y="4876800"/>
            <a:ext cx="1249561" cy="369332"/>
          </a:xfrm>
          <a:prstGeom prst="rect">
            <a:avLst/>
          </a:prstGeom>
          <a:noFill/>
        </p:spPr>
        <p:txBody>
          <a:bodyPr wrap="none" rtlCol="0">
            <a:spAutoFit/>
          </a:bodyPr>
          <a:lstStyle/>
          <a:p>
            <a:r>
              <a:rPr lang="en-US"/>
              <a:t>cyclophilin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144000" cy="1143000"/>
          </a:xfrm>
        </p:spPr>
        <p:txBody>
          <a:bodyPr/>
          <a:lstStyle/>
          <a:p>
            <a:r>
              <a:rPr lang="en-US" dirty="0"/>
              <a:t>Locally optimal conformations are combined across molecular dynamics steps </a:t>
            </a:r>
            <a:endParaRPr lang="en-US"/>
          </a:p>
        </p:txBody>
      </p:sp>
      <p:sp>
        <p:nvSpPr>
          <p:cNvPr id="5" name="Oval 4"/>
          <p:cNvSpPr/>
          <p:nvPr/>
        </p:nvSpPr>
        <p:spPr>
          <a:xfrm rot="1401334">
            <a:off x="1104900" y="1719523"/>
            <a:ext cx="1414463" cy="2111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Oval 5"/>
          <p:cNvSpPr/>
          <p:nvPr/>
        </p:nvSpPr>
        <p:spPr>
          <a:xfrm rot="1401334" flipH="1" flipV="1">
            <a:off x="4076700" y="2481523"/>
            <a:ext cx="1414463" cy="2111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7" name="Oval 6"/>
          <p:cNvSpPr/>
          <p:nvPr/>
        </p:nvSpPr>
        <p:spPr>
          <a:xfrm>
            <a:off x="2606675" y="2057660"/>
            <a:ext cx="1298575" cy="20478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 name="Oval 7"/>
          <p:cNvSpPr/>
          <p:nvPr/>
        </p:nvSpPr>
        <p:spPr>
          <a:xfrm rot="20198666" flipV="1">
            <a:off x="3962400" y="3405383"/>
            <a:ext cx="1414463" cy="2111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9" name="Oval 8"/>
          <p:cNvSpPr/>
          <p:nvPr/>
        </p:nvSpPr>
        <p:spPr>
          <a:xfrm rot="20198666" flipH="1">
            <a:off x="1066800" y="3930845"/>
            <a:ext cx="1414463" cy="20955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0" name="Oval 9"/>
          <p:cNvSpPr/>
          <p:nvPr/>
        </p:nvSpPr>
        <p:spPr>
          <a:xfrm flipV="1">
            <a:off x="2606675" y="3667320"/>
            <a:ext cx="1298575" cy="20478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1" name="Oval 10"/>
          <p:cNvSpPr/>
          <p:nvPr/>
        </p:nvSpPr>
        <p:spPr>
          <a:xfrm>
            <a:off x="2606675" y="4807471"/>
            <a:ext cx="1298575" cy="20478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2" name="Oval 11"/>
          <p:cNvSpPr/>
          <p:nvPr/>
        </p:nvSpPr>
        <p:spPr>
          <a:xfrm>
            <a:off x="4054475" y="4807471"/>
            <a:ext cx="1298575" cy="20478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3" name="Oval 12"/>
          <p:cNvSpPr/>
          <p:nvPr/>
        </p:nvSpPr>
        <p:spPr>
          <a:xfrm>
            <a:off x="1158875" y="4807471"/>
            <a:ext cx="1298575" cy="20478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4" name="Oval 13"/>
          <p:cNvSpPr/>
          <p:nvPr/>
        </p:nvSpPr>
        <p:spPr>
          <a:xfrm rot="1401334" flipH="1" flipV="1">
            <a:off x="3886200" y="5969521"/>
            <a:ext cx="1414463" cy="211137"/>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5" name="Oval 14"/>
          <p:cNvSpPr/>
          <p:nvPr/>
        </p:nvSpPr>
        <p:spPr>
          <a:xfrm>
            <a:off x="2530475" y="5698058"/>
            <a:ext cx="1298575" cy="20478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6" name="Oval 15"/>
          <p:cNvSpPr/>
          <p:nvPr/>
        </p:nvSpPr>
        <p:spPr>
          <a:xfrm rot="20198666" flipH="1">
            <a:off x="1030288" y="5969521"/>
            <a:ext cx="1414462" cy="211137"/>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7" name="TextBox 16"/>
          <p:cNvSpPr txBox="1">
            <a:spLocks noChangeArrowheads="1"/>
          </p:cNvSpPr>
          <p:nvPr/>
        </p:nvSpPr>
        <p:spPr bwMode="auto">
          <a:xfrm>
            <a:off x="6548438" y="2057660"/>
            <a:ext cx="852029" cy="369332"/>
          </a:xfrm>
          <a:prstGeom prst="rect">
            <a:avLst/>
          </a:prstGeom>
          <a:noFill/>
          <a:ln w="9525">
            <a:noFill/>
            <a:miter lim="800000"/>
            <a:headEnd/>
            <a:tailEnd/>
          </a:ln>
        </p:spPr>
        <p:txBody>
          <a:bodyPr wrap="none">
            <a:prstTxWarp prst="textNoShape">
              <a:avLst/>
            </a:prstTxWarp>
            <a:spAutoFit/>
          </a:bodyPr>
          <a:lstStyle/>
          <a:p>
            <a:r>
              <a:rPr lang="en-US" dirty="0"/>
              <a:t>S</a:t>
            </a:r>
            <a:r>
              <a:rPr lang="en-US" sz="1800" dirty="0"/>
              <a:t>tep 1</a:t>
            </a:r>
          </a:p>
        </p:txBody>
      </p:sp>
      <p:sp>
        <p:nvSpPr>
          <p:cNvPr id="18" name="TextBox 17"/>
          <p:cNvSpPr txBox="1">
            <a:spLocks noChangeArrowheads="1"/>
          </p:cNvSpPr>
          <p:nvPr/>
        </p:nvSpPr>
        <p:spPr bwMode="auto">
          <a:xfrm>
            <a:off x="6548438" y="3354583"/>
            <a:ext cx="852029" cy="369332"/>
          </a:xfrm>
          <a:prstGeom prst="rect">
            <a:avLst/>
          </a:prstGeom>
          <a:noFill/>
          <a:ln w="9525">
            <a:noFill/>
            <a:miter lim="800000"/>
            <a:headEnd/>
            <a:tailEnd/>
          </a:ln>
        </p:spPr>
        <p:txBody>
          <a:bodyPr wrap="none">
            <a:prstTxWarp prst="textNoShape">
              <a:avLst/>
            </a:prstTxWarp>
            <a:spAutoFit/>
          </a:bodyPr>
          <a:lstStyle/>
          <a:p>
            <a:r>
              <a:rPr lang="en-US" dirty="0"/>
              <a:t>S</a:t>
            </a:r>
            <a:r>
              <a:rPr lang="en-US" sz="1800" dirty="0"/>
              <a:t>tep 2</a:t>
            </a:r>
          </a:p>
        </p:txBody>
      </p:sp>
      <p:sp>
        <p:nvSpPr>
          <p:cNvPr id="19" name="TextBox 18"/>
          <p:cNvSpPr txBox="1">
            <a:spLocks noChangeArrowheads="1"/>
          </p:cNvSpPr>
          <p:nvPr/>
        </p:nvSpPr>
        <p:spPr bwMode="auto">
          <a:xfrm>
            <a:off x="6548438" y="4631258"/>
            <a:ext cx="1620837" cy="646113"/>
          </a:xfrm>
          <a:prstGeom prst="rect">
            <a:avLst/>
          </a:prstGeom>
          <a:noFill/>
          <a:ln w="9525">
            <a:noFill/>
            <a:miter lim="800000"/>
            <a:headEnd/>
            <a:tailEnd/>
          </a:ln>
        </p:spPr>
        <p:txBody>
          <a:bodyPr wrap="none">
            <a:prstTxWarp prst="textNoShape">
              <a:avLst/>
            </a:prstTxWarp>
            <a:spAutoFit/>
          </a:bodyPr>
          <a:lstStyle/>
          <a:p>
            <a:r>
              <a:rPr lang="en-US" sz="1800" dirty="0"/>
              <a:t>Step 3 </a:t>
            </a:r>
          </a:p>
          <a:p>
            <a:r>
              <a:rPr lang="en-US" sz="1800" dirty="0"/>
              <a:t>(lowest score)</a:t>
            </a:r>
          </a:p>
        </p:txBody>
      </p:sp>
      <p:sp>
        <p:nvSpPr>
          <p:cNvPr id="20" name="Oval 19"/>
          <p:cNvSpPr/>
          <p:nvPr/>
        </p:nvSpPr>
        <p:spPr>
          <a:xfrm rot="1401334" flipH="1" flipV="1">
            <a:off x="4076700" y="2481523"/>
            <a:ext cx="1414463" cy="211137"/>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1" name="Oval 20"/>
          <p:cNvSpPr/>
          <p:nvPr/>
        </p:nvSpPr>
        <p:spPr>
          <a:xfrm rot="20198666" flipH="1">
            <a:off x="1066800" y="3930845"/>
            <a:ext cx="1414463" cy="209550"/>
          </a:xfrm>
          <a:prstGeom prst="ellipse">
            <a:avLst/>
          </a:prstGeom>
          <a:solidFill>
            <a:srgbClr val="9BBB59"/>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2" name="TextBox 21"/>
          <p:cNvSpPr txBox="1">
            <a:spLocks noChangeArrowheads="1"/>
          </p:cNvSpPr>
          <p:nvPr/>
        </p:nvSpPr>
        <p:spPr bwMode="auto">
          <a:xfrm>
            <a:off x="6548438" y="5698058"/>
            <a:ext cx="2443162" cy="923925"/>
          </a:xfrm>
          <a:prstGeom prst="rect">
            <a:avLst/>
          </a:prstGeom>
          <a:noFill/>
          <a:ln w="9525">
            <a:noFill/>
            <a:miter lim="800000"/>
            <a:headEnd/>
            <a:tailEnd/>
          </a:ln>
        </p:spPr>
        <p:txBody>
          <a:bodyPr wrap="none">
            <a:prstTxWarp prst="textNoShape">
              <a:avLst/>
            </a:prstTxWarp>
            <a:spAutoFit/>
          </a:bodyPr>
          <a:lstStyle/>
          <a:p>
            <a:r>
              <a:rPr lang="en-US" sz="1800" dirty="0"/>
              <a:t>Combination of locally </a:t>
            </a:r>
          </a:p>
          <a:p>
            <a:r>
              <a:rPr lang="en-US" sz="1800" dirty="0"/>
              <a:t>optimal conformations</a:t>
            </a:r>
          </a:p>
          <a:p>
            <a:r>
              <a:rPr lang="en-US" sz="1800" dirty="0"/>
              <a:t>(lower than step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animBg="1"/>
      <p:bldP spid="21" grpId="0" animBg="1"/>
      <p:bldP spid="22" grpId="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Summary</a:t>
            </a:r>
          </a:p>
        </p:txBody>
      </p:sp>
      <p:sp>
        <p:nvSpPr>
          <p:cNvPr id="5" name="Content Placeholder 4"/>
          <p:cNvSpPr>
            <a:spLocks noGrp="1"/>
          </p:cNvSpPr>
          <p:nvPr>
            <p:ph idx="1"/>
          </p:nvPr>
        </p:nvSpPr>
        <p:spPr/>
        <p:txBody>
          <a:bodyPr/>
          <a:lstStyle/>
          <a:p>
            <a:r>
              <a:rPr lang="en-US"/>
              <a:t>Computational methods attempt to model the structure of the peptide in the protein binding site</a:t>
            </a:r>
          </a:p>
          <a:p>
            <a:endParaRPr lang="en-US"/>
          </a:p>
          <a:p>
            <a:r>
              <a:rPr lang="en-US"/>
              <a:t>Different conformations of the protein are sampled</a:t>
            </a:r>
          </a:p>
          <a:p>
            <a:endParaRPr lang="en-US"/>
          </a:p>
          <a:p>
            <a:r>
              <a:rPr lang="en-US"/>
              <a:t>Each conformation is scored with a scoring function</a:t>
            </a:r>
          </a:p>
          <a:p>
            <a:endParaRPr lang="en-US"/>
          </a:p>
          <a:p>
            <a:r>
              <a:rPr lang="en-US"/>
              <a:t>Molecular dynamics simulations optimize the value of the scoring function</a:t>
            </a:r>
          </a:p>
          <a:p>
            <a:endParaRPr lang="en-US"/>
          </a:p>
          <a:p>
            <a:r>
              <a:rPr lang="en-US"/>
              <a:t>This procedure can get close to the correct answer, but there is room for improvement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a:t>What I’m doing now</a:t>
            </a:r>
          </a:p>
        </p:txBody>
      </p:sp>
      <p:pic>
        <p:nvPicPr>
          <p:cNvPr id="4" name="Picture 3" descr="7.png"/>
          <p:cNvPicPr>
            <a:picLocks noChangeAspect="1"/>
          </p:cNvPicPr>
          <p:nvPr/>
        </p:nvPicPr>
        <p:blipFill>
          <a:blip r:embed="rId2">
            <a:clrChange>
              <a:clrFrom>
                <a:srgbClr val="FFFFFF"/>
              </a:clrFrom>
              <a:clrTo>
                <a:srgbClr val="FFFFFF">
                  <a:alpha val="0"/>
                </a:srgbClr>
              </a:clrTo>
            </a:clrChange>
          </a:blip>
          <a:stretch>
            <a:fillRect/>
          </a:stretch>
        </p:blipFill>
        <p:spPr>
          <a:xfrm>
            <a:off x="1600200" y="2057400"/>
            <a:ext cx="5357266" cy="2728854"/>
          </a:xfrm>
          <a:prstGeom prst="rect">
            <a:avLst/>
          </a:prstGeom>
        </p:spPr>
      </p:pic>
      <p:pic>
        <p:nvPicPr>
          <p:cNvPr id="5" name="Picture 4" descr="8.png"/>
          <p:cNvPicPr>
            <a:picLocks noChangeAspect="1"/>
          </p:cNvPicPr>
          <p:nvPr/>
        </p:nvPicPr>
        <p:blipFill>
          <a:blip r:embed="rId3">
            <a:clrChange>
              <a:clrFrom>
                <a:srgbClr val="FFFFFF"/>
              </a:clrFrom>
              <a:clrTo>
                <a:srgbClr val="FFFFFF">
                  <a:alpha val="0"/>
                </a:srgbClr>
              </a:clrTo>
            </a:clrChange>
          </a:blip>
          <a:stretch>
            <a:fillRect/>
          </a:stretch>
        </p:blipFill>
        <p:spPr>
          <a:xfrm>
            <a:off x="3406213" y="1295400"/>
            <a:ext cx="8328587" cy="4242376"/>
          </a:xfrm>
          <a:prstGeom prst="rect">
            <a:avLst/>
          </a:prstGeom>
        </p:spPr>
      </p:pic>
      <p:pic>
        <p:nvPicPr>
          <p:cNvPr id="6" name="Picture 5" descr="6.png"/>
          <p:cNvPicPr>
            <a:picLocks noChangeAspect="1"/>
          </p:cNvPicPr>
          <p:nvPr/>
        </p:nvPicPr>
        <p:blipFill>
          <a:blip r:embed="rId4">
            <a:clrChange>
              <a:clrFrom>
                <a:srgbClr val="FFFFFF"/>
              </a:clrFrom>
              <a:clrTo>
                <a:srgbClr val="FFFFFF">
                  <a:alpha val="0"/>
                </a:srgbClr>
              </a:clrTo>
            </a:clrChange>
          </a:blip>
          <a:stretch>
            <a:fillRect/>
          </a:stretch>
        </p:blipFill>
        <p:spPr>
          <a:xfrm>
            <a:off x="-2286000" y="1828800"/>
            <a:ext cx="6782266" cy="3454718"/>
          </a:xfrm>
          <a:prstGeom prst="rect">
            <a:avLst/>
          </a:prstGeom>
        </p:spPr>
      </p:pic>
      <p:pic>
        <p:nvPicPr>
          <p:cNvPr id="7" name="Picture 6"/>
          <p:cNvPicPr>
            <a:picLocks noChangeAspect="1"/>
          </p:cNvPicPr>
          <p:nvPr/>
        </p:nvPicPr>
        <p:blipFill>
          <a:blip r:embed="rId5"/>
          <a:stretch>
            <a:fillRect/>
          </a:stretch>
        </p:blipFill>
        <p:spPr>
          <a:xfrm>
            <a:off x="533401" y="4781550"/>
            <a:ext cx="2090057" cy="1828800"/>
          </a:xfrm>
          <a:prstGeom prst="rect">
            <a:avLst/>
          </a:prstGeom>
        </p:spPr>
      </p:pic>
      <p:pic>
        <p:nvPicPr>
          <p:cNvPr id="8" name="Picture 7"/>
          <p:cNvPicPr>
            <a:picLocks noChangeAspect="1"/>
          </p:cNvPicPr>
          <p:nvPr/>
        </p:nvPicPr>
        <p:blipFill>
          <a:blip r:embed="rId6"/>
          <a:stretch>
            <a:fillRect/>
          </a:stretch>
        </p:blipFill>
        <p:spPr>
          <a:xfrm>
            <a:off x="3418358" y="4800600"/>
            <a:ext cx="2441542" cy="1828800"/>
          </a:xfrm>
          <a:prstGeom prst="rect">
            <a:avLst/>
          </a:prstGeom>
        </p:spPr>
      </p:pic>
      <p:pic>
        <p:nvPicPr>
          <p:cNvPr id="9" name="Picture 8"/>
          <p:cNvPicPr>
            <a:picLocks noChangeAspect="1"/>
          </p:cNvPicPr>
          <p:nvPr/>
        </p:nvPicPr>
        <p:blipFill>
          <a:blip r:embed="rId7"/>
          <a:stretch>
            <a:fillRect/>
          </a:stretch>
        </p:blipFill>
        <p:spPr>
          <a:xfrm>
            <a:off x="6654800" y="4800599"/>
            <a:ext cx="2128762" cy="1828800"/>
          </a:xfrm>
          <a:prstGeom prst="rect">
            <a:avLst/>
          </a:prstGeom>
        </p:spPr>
      </p:pic>
      <p:pic>
        <p:nvPicPr>
          <p:cNvPr id="10" name="Picture 9" descr="Screen shot 2011-12-08 at 2.17.07 PM.pdf"/>
          <p:cNvPicPr>
            <a:picLocks noChangeAspect="1"/>
          </p:cNvPicPr>
          <p:nvPr/>
        </p:nvPicPr>
        <mc:AlternateContent>
          <mc:Choice xmlns:ma="http://schemas.microsoft.com/office/mac/drawingml/2008/main" Requires="ma">
            <p:blipFill>
              <a:blip r:embed="rId8"/>
              <a:srcRect l="13333" t="14667" r="61667" b="74666"/>
              <a:stretch>
                <a:fillRect/>
              </a:stretch>
            </p:blipFill>
          </mc:Choice>
          <mc:Fallback>
            <p:blipFill>
              <a:blip r:embed="rId9"/>
              <a:srcRect l="13333" t="14667" r="61667" b="74666"/>
              <a:stretch>
                <a:fillRect/>
              </a:stretch>
            </p:blipFill>
          </mc:Fallback>
        </mc:AlternateContent>
        <p:spPr>
          <a:xfrm>
            <a:off x="2667000" y="1143000"/>
            <a:ext cx="3714750" cy="99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a:t>
            </a: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662136" y="1600200"/>
            <a:ext cx="3891064" cy="3657600"/>
          </a:xfrm>
          <a:prstGeom prst="rect">
            <a:avLst/>
          </a:prstGeom>
        </p:spPr>
      </p:pic>
      <p:sp>
        <p:nvSpPr>
          <p:cNvPr id="6" name="TextBox 5"/>
          <p:cNvSpPr txBox="1"/>
          <p:nvPr/>
        </p:nvSpPr>
        <p:spPr>
          <a:xfrm>
            <a:off x="4175298" y="5562600"/>
            <a:ext cx="864740" cy="369332"/>
          </a:xfrm>
          <a:prstGeom prst="rect">
            <a:avLst/>
          </a:prstGeom>
          <a:noFill/>
        </p:spPr>
        <p:txBody>
          <a:bodyPr wrap="none" rtlCol="0">
            <a:spAutoFit/>
          </a:bodyPr>
          <a:lstStyle/>
          <a:p>
            <a:r>
              <a:rPr lang="en-US"/>
              <a:t>Andrej</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69290" y="3429000"/>
            <a:ext cx="1688910" cy="2514600"/>
          </a:xfrm>
          <a:prstGeom prst="rect">
            <a:avLst/>
          </a:prstGeom>
        </p:spPr>
      </p:pic>
      <p:pic>
        <p:nvPicPr>
          <p:cNvPr id="5" name="Picture 4"/>
          <p:cNvPicPr>
            <a:picLocks noChangeAspect="1"/>
          </p:cNvPicPr>
          <p:nvPr/>
        </p:nvPicPr>
        <p:blipFill>
          <a:blip r:embed="rId3"/>
          <a:srcRect r="32000"/>
          <a:stretch>
            <a:fillRect/>
          </a:stretch>
        </p:blipFill>
        <p:spPr>
          <a:xfrm>
            <a:off x="3416490" y="3581400"/>
            <a:ext cx="2740101" cy="1981200"/>
          </a:xfrm>
          <a:prstGeom prst="rect">
            <a:avLst/>
          </a:prstGeom>
        </p:spPr>
      </p:pic>
      <p:pic>
        <p:nvPicPr>
          <p:cNvPr id="6" name="Picture 5"/>
          <p:cNvPicPr>
            <a:picLocks noChangeAspect="1"/>
          </p:cNvPicPr>
          <p:nvPr/>
        </p:nvPicPr>
        <p:blipFill>
          <a:blip r:embed="rId4"/>
          <a:srcRect l="22400" r="33200"/>
          <a:stretch>
            <a:fillRect/>
          </a:stretch>
        </p:blipFill>
        <p:spPr>
          <a:xfrm>
            <a:off x="673290" y="3352800"/>
            <a:ext cx="1758892" cy="2590800"/>
          </a:xfrm>
          <a:prstGeom prst="rect">
            <a:avLst/>
          </a:prstGeom>
        </p:spPr>
      </p:pic>
      <p:pic>
        <p:nvPicPr>
          <p:cNvPr id="7" name="Picture 6"/>
          <p:cNvPicPr>
            <a:picLocks noChangeAspect="1"/>
          </p:cNvPicPr>
          <p:nvPr/>
        </p:nvPicPr>
        <p:blipFill>
          <a:blip r:embed="rId5"/>
          <a:stretch>
            <a:fillRect/>
          </a:stretch>
        </p:blipFill>
        <p:spPr>
          <a:xfrm>
            <a:off x="1480553" y="762000"/>
            <a:ext cx="2453640" cy="1752600"/>
          </a:xfrm>
          <a:prstGeom prst="rect">
            <a:avLst/>
          </a:prstGeom>
        </p:spPr>
      </p:pic>
      <p:pic>
        <p:nvPicPr>
          <p:cNvPr id="8" name="Picture 7"/>
          <p:cNvPicPr>
            <a:picLocks noChangeAspect="1"/>
          </p:cNvPicPr>
          <p:nvPr/>
        </p:nvPicPr>
        <p:blipFill>
          <a:blip r:embed="rId6"/>
          <a:stretch>
            <a:fillRect/>
          </a:stretch>
        </p:blipFill>
        <p:spPr>
          <a:xfrm>
            <a:off x="5077193" y="838200"/>
            <a:ext cx="2466607" cy="1600200"/>
          </a:xfrm>
          <a:prstGeom prst="rect">
            <a:avLst/>
          </a:prstGeom>
        </p:spPr>
      </p:pic>
      <p:sp>
        <p:nvSpPr>
          <p:cNvPr id="9" name="TextBox 8"/>
          <p:cNvSpPr txBox="1"/>
          <p:nvPr/>
        </p:nvSpPr>
        <p:spPr>
          <a:xfrm>
            <a:off x="2181593" y="2552700"/>
            <a:ext cx="761972" cy="369332"/>
          </a:xfrm>
          <a:prstGeom prst="rect">
            <a:avLst/>
          </a:prstGeom>
          <a:noFill/>
        </p:spPr>
        <p:txBody>
          <a:bodyPr wrap="none" rtlCol="0">
            <a:spAutoFit/>
          </a:bodyPr>
          <a:lstStyle/>
          <a:p>
            <a:r>
              <a:rPr lang="en-US"/>
              <a:t>Patsy</a:t>
            </a:r>
          </a:p>
        </p:txBody>
      </p:sp>
      <p:sp>
        <p:nvSpPr>
          <p:cNvPr id="10" name="TextBox 9"/>
          <p:cNvSpPr txBox="1"/>
          <p:nvPr/>
        </p:nvSpPr>
        <p:spPr>
          <a:xfrm>
            <a:off x="5839193" y="2552700"/>
            <a:ext cx="543651" cy="369332"/>
          </a:xfrm>
          <a:prstGeom prst="rect">
            <a:avLst/>
          </a:prstGeom>
          <a:noFill/>
        </p:spPr>
        <p:txBody>
          <a:bodyPr wrap="none" rtlCol="0">
            <a:spAutoFit/>
          </a:bodyPr>
          <a:lstStyle/>
          <a:p>
            <a:r>
              <a:rPr lang="en-US"/>
              <a:t>Jim</a:t>
            </a:r>
          </a:p>
        </p:txBody>
      </p:sp>
      <p:sp>
        <p:nvSpPr>
          <p:cNvPr id="12" name="TextBox 11"/>
          <p:cNvSpPr txBox="1"/>
          <p:nvPr/>
        </p:nvSpPr>
        <p:spPr>
          <a:xfrm>
            <a:off x="978090" y="5955268"/>
            <a:ext cx="851690" cy="369332"/>
          </a:xfrm>
          <a:prstGeom prst="rect">
            <a:avLst/>
          </a:prstGeom>
          <a:noFill/>
        </p:spPr>
        <p:txBody>
          <a:bodyPr wrap="none" rtlCol="0">
            <a:spAutoFit/>
          </a:bodyPr>
          <a:lstStyle/>
          <a:p>
            <a:r>
              <a:rPr lang="en-US"/>
              <a:t>Charly</a:t>
            </a:r>
          </a:p>
        </p:txBody>
      </p:sp>
      <p:sp>
        <p:nvSpPr>
          <p:cNvPr id="13" name="TextBox 12"/>
          <p:cNvSpPr txBox="1"/>
          <p:nvPr/>
        </p:nvSpPr>
        <p:spPr>
          <a:xfrm>
            <a:off x="4330890" y="5715000"/>
            <a:ext cx="620745" cy="369332"/>
          </a:xfrm>
          <a:prstGeom prst="rect">
            <a:avLst/>
          </a:prstGeom>
          <a:noFill/>
        </p:spPr>
        <p:txBody>
          <a:bodyPr wrap="none" rtlCol="0">
            <a:spAutoFit/>
          </a:bodyPr>
          <a:lstStyle/>
          <a:p>
            <a:r>
              <a:rPr lang="en-US"/>
              <a:t>Tom</a:t>
            </a:r>
          </a:p>
        </p:txBody>
      </p:sp>
      <p:sp>
        <p:nvSpPr>
          <p:cNvPr id="14" name="TextBox 13"/>
          <p:cNvSpPr txBox="1"/>
          <p:nvPr/>
        </p:nvSpPr>
        <p:spPr>
          <a:xfrm>
            <a:off x="7074090" y="5943600"/>
            <a:ext cx="1066800" cy="381000"/>
          </a:xfrm>
          <a:prstGeom prst="rect">
            <a:avLst/>
          </a:prstGeom>
          <a:noFill/>
        </p:spPr>
        <p:txBody>
          <a:bodyPr wrap="square" rtlCol="0">
            <a:spAutoFit/>
          </a:bodyPr>
          <a:lstStyle/>
          <a:p>
            <a:r>
              <a:rPr lang="en-US"/>
              <a:t>Ajay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lab.png"/>
          <p:cNvPicPr>
            <a:picLocks noChangeAspect="1"/>
          </p:cNvPicPr>
          <p:nvPr/>
        </p:nvPicPr>
        <p:blipFill>
          <a:blip r:embed="rId2"/>
          <a:stretch>
            <a:fillRect/>
          </a:stretch>
        </p:blipFill>
        <p:spPr>
          <a:xfrm>
            <a:off x="304800" y="920831"/>
            <a:ext cx="8539927" cy="5022769"/>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1752600"/>
            <a:ext cx="1981200" cy="2077375"/>
          </a:xfrm>
          <a:prstGeom prst="rect">
            <a:avLst/>
          </a:prstGeom>
        </p:spPr>
      </p:pic>
      <p:pic>
        <p:nvPicPr>
          <p:cNvPr id="5" name="Picture 4"/>
          <p:cNvPicPr>
            <a:picLocks noChangeAspect="1"/>
          </p:cNvPicPr>
          <p:nvPr/>
        </p:nvPicPr>
        <p:blipFill>
          <a:blip r:embed="rId3"/>
          <a:stretch>
            <a:fillRect/>
          </a:stretch>
        </p:blipFill>
        <p:spPr>
          <a:xfrm>
            <a:off x="3657600" y="1752600"/>
            <a:ext cx="1727200" cy="1727200"/>
          </a:xfrm>
          <a:prstGeom prst="rect">
            <a:avLst/>
          </a:prstGeom>
        </p:spPr>
      </p:pic>
      <p:pic>
        <p:nvPicPr>
          <p:cNvPr id="6" name="Picture 5"/>
          <p:cNvPicPr>
            <a:picLocks noChangeAspect="1"/>
          </p:cNvPicPr>
          <p:nvPr/>
        </p:nvPicPr>
        <p:blipFill>
          <a:blip r:embed="rId4"/>
          <a:stretch>
            <a:fillRect/>
          </a:stretch>
        </p:blipFill>
        <p:spPr>
          <a:xfrm>
            <a:off x="6477000" y="1752600"/>
            <a:ext cx="1579418" cy="2084832"/>
          </a:xfrm>
          <a:prstGeom prst="rect">
            <a:avLst/>
          </a:prstGeom>
        </p:spPr>
      </p:pic>
      <p:sp>
        <p:nvSpPr>
          <p:cNvPr id="7" name="TextBox 6"/>
          <p:cNvSpPr txBox="1"/>
          <p:nvPr/>
        </p:nvSpPr>
        <p:spPr>
          <a:xfrm>
            <a:off x="1042024" y="3886200"/>
            <a:ext cx="710576" cy="369332"/>
          </a:xfrm>
          <a:prstGeom prst="rect">
            <a:avLst/>
          </a:prstGeom>
          <a:noFill/>
        </p:spPr>
        <p:txBody>
          <a:bodyPr wrap="none" rtlCol="0">
            <a:spAutoFit/>
          </a:bodyPr>
          <a:lstStyle/>
          <a:p>
            <a:r>
              <a:rPr lang="en-US"/>
              <a:t>Sami</a:t>
            </a:r>
          </a:p>
        </p:txBody>
      </p:sp>
      <p:sp>
        <p:nvSpPr>
          <p:cNvPr id="8" name="TextBox 7"/>
          <p:cNvSpPr txBox="1"/>
          <p:nvPr/>
        </p:nvSpPr>
        <p:spPr>
          <a:xfrm>
            <a:off x="4038600" y="3657600"/>
            <a:ext cx="608122" cy="369332"/>
          </a:xfrm>
          <a:prstGeom prst="rect">
            <a:avLst/>
          </a:prstGeom>
          <a:noFill/>
        </p:spPr>
        <p:txBody>
          <a:bodyPr wrap="none" rtlCol="0">
            <a:spAutoFit/>
          </a:bodyPr>
          <a:lstStyle/>
          <a:p>
            <a:r>
              <a:rPr lang="en-US"/>
              <a:t>Dan</a:t>
            </a:r>
          </a:p>
        </p:txBody>
      </p:sp>
      <p:sp>
        <p:nvSpPr>
          <p:cNvPr id="9" name="TextBox 8"/>
          <p:cNvSpPr txBox="1"/>
          <p:nvPr/>
        </p:nvSpPr>
        <p:spPr>
          <a:xfrm>
            <a:off x="6858000" y="3886200"/>
            <a:ext cx="556838" cy="369332"/>
          </a:xfrm>
          <a:prstGeom prst="rect">
            <a:avLst/>
          </a:prstGeom>
          <a:noFill/>
        </p:spPr>
        <p:txBody>
          <a:bodyPr wrap="none" rtlCol="0">
            <a:spAutoFit/>
          </a:bodyPr>
          <a:lstStyle/>
          <a:p>
            <a:r>
              <a:rPr lang="en-US"/>
              <a:t>Jon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ten second answer: Biology</a:t>
            </a:r>
          </a:p>
        </p:txBody>
      </p:sp>
      <p:sp>
        <p:nvSpPr>
          <p:cNvPr id="3" name="Content Placeholder 2"/>
          <p:cNvSpPr>
            <a:spLocks noGrp="1"/>
          </p:cNvSpPr>
          <p:nvPr>
            <p:ph idx="1"/>
          </p:nvPr>
        </p:nvSpPr>
        <p:spPr/>
        <p:txBody>
          <a:bodyPr/>
          <a:lstStyle/>
          <a:p>
            <a:r>
              <a:rPr lang="en-US" dirty="0"/>
              <a:t>Specifically, molecular biology</a:t>
            </a:r>
          </a:p>
          <a:p>
            <a:endParaRPr lang="en-US" dirty="0"/>
          </a:p>
          <a:p>
            <a:endParaRPr lang="en-US" dirty="0"/>
          </a:p>
          <a:p>
            <a:r>
              <a:rPr lang="en-US" dirty="0"/>
              <a:t>I study how molecules interact with each other inside the cell</a:t>
            </a:r>
          </a:p>
          <a:p>
            <a:endParaRPr lang="en-US" dirty="0"/>
          </a:p>
          <a:p>
            <a:pPr>
              <a:buNone/>
            </a:pPr>
            <a:endParaRPr lang="en-US" dirty="0"/>
          </a:p>
          <a:p>
            <a:r>
              <a:rPr lang="en-US" dirty="0"/>
              <a:t>My main focus is on proteins</a:t>
            </a:r>
          </a:p>
          <a:p>
            <a:pPr>
              <a:buNone/>
            </a:pPr>
            <a:endParaRPr lang="en-US" dirty="0"/>
          </a:p>
          <a:p>
            <a:endParaRPr lang="en-US" dirty="0"/>
          </a:p>
          <a:p>
            <a:endParaRPr lang="en-US" dirty="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5566" y="964168"/>
            <a:ext cx="2032000" cy="1524000"/>
          </a:xfrm>
          <a:prstGeom prst="rect">
            <a:avLst/>
          </a:prstGeom>
        </p:spPr>
      </p:pic>
      <p:pic>
        <p:nvPicPr>
          <p:cNvPr id="5" name="Picture 4" descr="100_2807.JPG"/>
          <p:cNvPicPr>
            <a:picLocks noChangeAspect="1"/>
          </p:cNvPicPr>
          <p:nvPr/>
        </p:nvPicPr>
        <p:blipFill>
          <a:blip r:embed="rId3"/>
          <a:srcRect l="57610"/>
          <a:stretch>
            <a:fillRect/>
          </a:stretch>
        </p:blipFill>
        <p:spPr>
          <a:xfrm>
            <a:off x="1287966" y="430768"/>
            <a:ext cx="1291614" cy="2286000"/>
          </a:xfrm>
          <a:prstGeom prst="rect">
            <a:avLst/>
          </a:prstGeom>
        </p:spPr>
      </p:pic>
      <p:pic>
        <p:nvPicPr>
          <p:cNvPr id="6" name="Picture 5" descr="birthday 012.jpg"/>
          <p:cNvPicPr>
            <a:picLocks noChangeAspect="1"/>
          </p:cNvPicPr>
          <p:nvPr/>
        </p:nvPicPr>
        <p:blipFill>
          <a:blip r:embed="rId4"/>
          <a:srcRect l="18750" t="12500" r="12500"/>
          <a:stretch>
            <a:fillRect/>
          </a:stretch>
        </p:blipFill>
        <p:spPr>
          <a:xfrm>
            <a:off x="2888166" y="964168"/>
            <a:ext cx="1676400" cy="1600200"/>
          </a:xfrm>
          <a:prstGeom prst="rect">
            <a:avLst/>
          </a:prstGeom>
        </p:spPr>
      </p:pic>
      <p:pic>
        <p:nvPicPr>
          <p:cNvPr id="7" name="Picture 6" descr="birthday 017.jpg"/>
          <p:cNvPicPr>
            <a:picLocks noChangeAspect="1"/>
          </p:cNvPicPr>
          <p:nvPr/>
        </p:nvPicPr>
        <p:blipFill>
          <a:blip r:embed="rId5"/>
          <a:srcRect l="80625" t="26250" b="22500"/>
          <a:stretch>
            <a:fillRect/>
          </a:stretch>
        </p:blipFill>
        <p:spPr>
          <a:xfrm>
            <a:off x="7231566" y="887968"/>
            <a:ext cx="921834" cy="1828800"/>
          </a:xfrm>
          <a:prstGeom prst="rect">
            <a:avLst/>
          </a:prstGeom>
        </p:spPr>
      </p:pic>
      <p:sp>
        <p:nvSpPr>
          <p:cNvPr id="9" name="TextBox 8"/>
          <p:cNvSpPr txBox="1"/>
          <p:nvPr/>
        </p:nvSpPr>
        <p:spPr>
          <a:xfrm>
            <a:off x="1211766" y="3059668"/>
            <a:ext cx="1031803" cy="369332"/>
          </a:xfrm>
          <a:prstGeom prst="rect">
            <a:avLst/>
          </a:prstGeom>
          <a:noFill/>
        </p:spPr>
        <p:txBody>
          <a:bodyPr wrap="none" rtlCol="0">
            <a:spAutoFit/>
          </a:bodyPr>
          <a:lstStyle/>
          <a:p>
            <a:r>
              <a:rPr lang="en-US"/>
              <a:t>Leonard</a:t>
            </a:r>
          </a:p>
        </p:txBody>
      </p:sp>
      <p:sp>
        <p:nvSpPr>
          <p:cNvPr id="10" name="TextBox 9"/>
          <p:cNvSpPr txBox="1"/>
          <p:nvPr/>
        </p:nvSpPr>
        <p:spPr>
          <a:xfrm>
            <a:off x="2964366" y="3059668"/>
            <a:ext cx="1031352" cy="369332"/>
          </a:xfrm>
          <a:prstGeom prst="rect">
            <a:avLst/>
          </a:prstGeom>
          <a:noFill/>
        </p:spPr>
        <p:txBody>
          <a:bodyPr wrap="none" rtlCol="0">
            <a:spAutoFit/>
          </a:bodyPr>
          <a:lstStyle/>
          <a:p>
            <a:r>
              <a:rPr lang="en-US"/>
              <a:t>Michelle</a:t>
            </a:r>
          </a:p>
        </p:txBody>
      </p:sp>
      <p:sp>
        <p:nvSpPr>
          <p:cNvPr id="11" name="TextBox 10"/>
          <p:cNvSpPr txBox="1"/>
          <p:nvPr/>
        </p:nvSpPr>
        <p:spPr>
          <a:xfrm>
            <a:off x="5478966" y="3059668"/>
            <a:ext cx="672029" cy="369332"/>
          </a:xfrm>
          <a:prstGeom prst="rect">
            <a:avLst/>
          </a:prstGeom>
          <a:noFill/>
        </p:spPr>
        <p:txBody>
          <a:bodyPr wrap="none" rtlCol="0">
            <a:spAutoFit/>
          </a:bodyPr>
          <a:lstStyle/>
          <a:p>
            <a:r>
              <a:rPr lang="en-US"/>
              <a:t>Mike</a:t>
            </a:r>
          </a:p>
        </p:txBody>
      </p:sp>
      <p:sp>
        <p:nvSpPr>
          <p:cNvPr id="12" name="TextBox 11"/>
          <p:cNvSpPr txBox="1"/>
          <p:nvPr/>
        </p:nvSpPr>
        <p:spPr>
          <a:xfrm>
            <a:off x="7383966" y="3059668"/>
            <a:ext cx="710689" cy="369332"/>
          </a:xfrm>
          <a:prstGeom prst="rect">
            <a:avLst/>
          </a:prstGeom>
          <a:noFill/>
        </p:spPr>
        <p:txBody>
          <a:bodyPr wrap="none" rtlCol="0">
            <a:spAutoFit/>
          </a:bodyPr>
          <a:lstStyle/>
          <a:p>
            <a:r>
              <a:rPr lang="en-US"/>
              <a:t>Colin</a:t>
            </a:r>
          </a:p>
        </p:txBody>
      </p:sp>
      <p:pic>
        <p:nvPicPr>
          <p:cNvPr id="13" name="Picture 12"/>
          <p:cNvPicPr>
            <a:picLocks noChangeAspect="1"/>
          </p:cNvPicPr>
          <p:nvPr/>
        </p:nvPicPr>
        <p:blipFill>
          <a:blip r:embed="rId6"/>
          <a:stretch>
            <a:fillRect/>
          </a:stretch>
        </p:blipFill>
        <p:spPr>
          <a:xfrm>
            <a:off x="1828800" y="3962400"/>
            <a:ext cx="1714500" cy="2286000"/>
          </a:xfrm>
          <a:prstGeom prst="rect">
            <a:avLst/>
          </a:prstGeom>
        </p:spPr>
      </p:pic>
      <p:pic>
        <p:nvPicPr>
          <p:cNvPr id="14" name="Picture 13"/>
          <p:cNvPicPr>
            <a:picLocks noChangeAspect="1"/>
          </p:cNvPicPr>
          <p:nvPr/>
        </p:nvPicPr>
        <p:blipFill>
          <a:blip r:embed="rId7"/>
          <a:stretch>
            <a:fillRect/>
          </a:stretch>
        </p:blipFill>
        <p:spPr>
          <a:xfrm>
            <a:off x="5410200" y="3962400"/>
            <a:ext cx="1714500" cy="2286000"/>
          </a:xfrm>
          <a:prstGeom prst="rect">
            <a:avLst/>
          </a:prstGeom>
        </p:spPr>
      </p:pic>
      <p:sp>
        <p:nvSpPr>
          <p:cNvPr id="15" name="TextBox 14"/>
          <p:cNvSpPr txBox="1"/>
          <p:nvPr/>
        </p:nvSpPr>
        <p:spPr>
          <a:xfrm>
            <a:off x="2286000" y="6330434"/>
            <a:ext cx="659405" cy="369332"/>
          </a:xfrm>
          <a:prstGeom prst="rect">
            <a:avLst/>
          </a:prstGeom>
          <a:noFill/>
        </p:spPr>
        <p:txBody>
          <a:bodyPr wrap="none" rtlCol="0">
            <a:spAutoFit/>
          </a:bodyPr>
          <a:lstStyle/>
          <a:p>
            <a:r>
              <a:rPr lang="en-US"/>
              <a:t>Julia</a:t>
            </a:r>
          </a:p>
        </p:txBody>
      </p:sp>
      <p:sp>
        <p:nvSpPr>
          <p:cNvPr id="16" name="TextBox 15"/>
          <p:cNvSpPr txBox="1"/>
          <p:nvPr/>
        </p:nvSpPr>
        <p:spPr>
          <a:xfrm>
            <a:off x="5726982" y="6330434"/>
            <a:ext cx="826218" cy="369332"/>
          </a:xfrm>
          <a:prstGeom prst="rect">
            <a:avLst/>
          </a:prstGeom>
          <a:noFill/>
        </p:spPr>
        <p:txBody>
          <a:bodyPr wrap="none" rtlCol="0">
            <a:spAutoFit/>
          </a:bodyPr>
          <a:lstStyle/>
          <a:p>
            <a:r>
              <a:rPr lang="en-US"/>
              <a:t>Becca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friendSlide.jpg"/>
          <p:cNvPicPr>
            <a:picLocks noChangeAspect="1"/>
          </p:cNvPicPr>
          <p:nvPr/>
        </p:nvPicPr>
        <p:blipFill>
          <a:blip r:embed="rId2"/>
          <a:stretch>
            <a:fillRect/>
          </a:stretch>
        </p:blipFill>
        <p:spPr>
          <a:xfrm>
            <a:off x="0" y="762000"/>
            <a:ext cx="9144001" cy="548957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2008_10_05_Patriots_49ers 010.jpg"/>
          <p:cNvPicPr>
            <a:picLocks noChangeAspect="1"/>
          </p:cNvPicPr>
          <p:nvPr/>
        </p:nvPicPr>
        <p:blipFill>
          <a:blip r:embed="rId2"/>
          <a:stretch>
            <a:fillRect/>
          </a:stretch>
        </p:blipFill>
        <p:spPr>
          <a:xfrm>
            <a:off x="1524000" y="1295400"/>
            <a:ext cx="6216650" cy="466407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Content Placeholder 10" descr="family.png"/>
          <p:cNvPicPr>
            <a:picLocks noGrp="1" noChangeAspect="1"/>
          </p:cNvPicPr>
          <p:nvPr>
            <p:ph idx="1"/>
          </p:nvPr>
        </p:nvPicPr>
        <p:blipFill>
          <a:blip r:embed="rId2"/>
          <a:srcRect t="-10035" b="-10035"/>
          <a:stretch>
            <a:fillRect/>
          </a:stretch>
        </p:blipFill>
        <p:spPr/>
      </p:pic>
      <p:sp>
        <p:nvSpPr>
          <p:cNvPr id="10" name="Title 9"/>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awesome breach.MOV">
            <a:hlinkClick r:id="" action="ppaction://media"/>
          </p:cNvPr>
          <p:cNvPicPr/>
          <p:nvPr>
            <a:videoFile r:link="rId1"/>
          </p:nvPr>
        </p:nvPicPr>
        <p:blipFill>
          <a:blip r:embed="rId3"/>
          <a:stretch>
            <a:fillRect/>
          </a:stretch>
        </p:blipFill>
        <p:spPr>
          <a:xfrm>
            <a:off x="2540000" y="1905000"/>
            <a:ext cx="4064000" cy="3048000"/>
          </a:xfrm>
          <a:prstGeom prst="rect">
            <a:avLst/>
          </a:prstGeom>
        </p:spPr>
      </p:pic>
      <p:sp>
        <p:nvSpPr>
          <p:cNvPr id="4" name="Title 3"/>
          <p:cNvSpPr>
            <a:spLocks noGrp="1"/>
          </p:cNvSpPr>
          <p:nvPr>
            <p:ph type="title"/>
          </p:nvPr>
        </p:nvSpPr>
        <p:spPr/>
        <p:txBody>
          <a:bodyPr/>
          <a:lstStyle/>
          <a:p>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3" descr="East Coast 088.jpg"/>
          <p:cNvPicPr>
            <a:picLocks noChangeAspect="1"/>
          </p:cNvPicPr>
          <p:nvPr/>
        </p:nvPicPr>
        <p:blipFill>
          <a:blip r:embed="rId2"/>
          <a:stretch>
            <a:fillRect/>
          </a:stretch>
        </p:blipFill>
        <p:spPr>
          <a:xfrm>
            <a:off x="1295400" y="1143000"/>
            <a:ext cx="6216650" cy="4664075"/>
          </a:xfrm>
          <a:prstGeom prst="rect">
            <a:avLst/>
          </a:prstGeom>
        </p:spPr>
      </p:pic>
      <p:sp>
        <p:nvSpPr>
          <p:cNvPr id="5" name="Title 4"/>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24000" y="1295400"/>
            <a:ext cx="6096000" cy="4572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4" name="Group 23"/>
          <p:cNvGrpSpPr/>
          <p:nvPr/>
        </p:nvGrpSpPr>
        <p:grpSpPr>
          <a:xfrm>
            <a:off x="609600" y="2209800"/>
            <a:ext cx="3749903" cy="3276600"/>
            <a:chOff x="609600" y="2209800"/>
            <a:chExt cx="3749903" cy="3276600"/>
          </a:xfrm>
        </p:grpSpPr>
        <p:sp>
          <p:nvSpPr>
            <p:cNvPr id="5" name="TextBox 4"/>
            <p:cNvSpPr txBox="1"/>
            <p:nvPr/>
          </p:nvSpPr>
          <p:spPr>
            <a:xfrm>
              <a:off x="1467741" y="2209800"/>
              <a:ext cx="1275459" cy="369332"/>
            </a:xfrm>
            <a:prstGeom prst="rect">
              <a:avLst/>
            </a:prstGeom>
            <a:noFill/>
          </p:spPr>
          <p:txBody>
            <a:bodyPr wrap="none" rtlCol="0">
              <a:spAutoFit/>
            </a:bodyPr>
            <a:lstStyle/>
            <a:p>
              <a:r>
                <a:rPr lang="en-US" dirty="0"/>
                <a:t>Antibodies</a:t>
              </a:r>
            </a:p>
          </p:txBody>
        </p:sp>
        <p:pic>
          <p:nvPicPr>
            <p:cNvPr id="21" name="Picture 20" descr="antibody.jpg"/>
            <p:cNvPicPr>
              <a:picLocks noChangeAspect="1"/>
            </p:cNvPicPr>
            <p:nvPr/>
          </p:nvPicPr>
          <p:blipFill>
            <a:blip r:embed="rId4"/>
            <a:srcRect t="28547"/>
            <a:stretch>
              <a:fillRect/>
            </a:stretch>
          </p:blipFill>
          <p:spPr>
            <a:xfrm>
              <a:off x="609600" y="2743200"/>
              <a:ext cx="3749903" cy="2743200"/>
            </a:xfrm>
            <a:prstGeom prst="rect">
              <a:avLst/>
            </a:prstGeom>
          </p:spPr>
        </p:pic>
      </p:grpSp>
      <p:grpSp>
        <p:nvGrpSpPr>
          <p:cNvPr id="18" name="Group 17"/>
          <p:cNvGrpSpPr/>
          <p:nvPr/>
        </p:nvGrpSpPr>
        <p:grpSpPr>
          <a:xfrm>
            <a:off x="194662" y="2209800"/>
            <a:ext cx="8720738" cy="3641414"/>
            <a:chOff x="381000" y="2145268"/>
            <a:chExt cx="8720738" cy="3641414"/>
          </a:xfrm>
        </p:grpSpPr>
        <p:sp>
          <p:nvSpPr>
            <p:cNvPr id="4" name="TextBox 3"/>
            <p:cNvSpPr txBox="1"/>
            <p:nvPr/>
          </p:nvSpPr>
          <p:spPr>
            <a:xfrm>
              <a:off x="1657015" y="2145268"/>
              <a:ext cx="2610185" cy="369332"/>
            </a:xfrm>
            <a:prstGeom prst="rect">
              <a:avLst/>
            </a:prstGeom>
            <a:noFill/>
          </p:spPr>
          <p:txBody>
            <a:bodyPr wrap="none" rtlCol="0">
              <a:spAutoFit/>
            </a:bodyPr>
            <a:lstStyle/>
            <a:p>
              <a:r>
                <a:rPr lang="en-US" dirty="0"/>
                <a:t>Alcohol </a:t>
              </a:r>
              <a:r>
                <a:rPr lang="en-US" dirty="0" err="1"/>
                <a:t>dehydrogenase</a:t>
              </a:r>
              <a:endParaRPr lang="en-US"/>
            </a:p>
          </p:txBody>
        </p:sp>
        <p:pic>
          <p:nvPicPr>
            <p:cNvPr id="7" name="Picture 6" descr="dehydrogenase.png"/>
            <p:cNvPicPr>
              <a:picLocks noChangeAspect="1"/>
            </p:cNvPicPr>
            <p:nvPr/>
          </p:nvPicPr>
          <p:blipFill>
            <a:blip r:embed="rId5">
              <a:clrChange>
                <a:clrFrom>
                  <a:srgbClr val="FFFFFF"/>
                </a:clrFrom>
                <a:clrTo>
                  <a:srgbClr val="FFFFFF">
                    <a:alpha val="0"/>
                  </a:srgbClr>
                </a:clrTo>
              </a:clrChange>
            </a:blip>
            <a:srcRect l="34167" t="9471" r="36666"/>
            <a:stretch>
              <a:fillRect/>
            </a:stretch>
          </p:blipFill>
          <p:spPr>
            <a:xfrm rot="5400000">
              <a:off x="992859" y="1826541"/>
              <a:ext cx="3348282" cy="4572000"/>
            </a:xfrm>
            <a:prstGeom prst="rect">
              <a:avLst/>
            </a:prstGeom>
          </p:spPr>
        </p:pic>
        <p:pic>
          <p:nvPicPr>
            <p:cNvPr id="8" name="Picture 7" descr="ethanol.png"/>
            <p:cNvPicPr>
              <a:picLocks noChangeAspect="1"/>
            </p:cNvPicPr>
            <p:nvPr/>
          </p:nvPicPr>
          <p:blipFill>
            <a:blip r:embed="rId6"/>
            <a:stretch>
              <a:fillRect/>
            </a:stretch>
          </p:blipFill>
          <p:spPr>
            <a:xfrm>
              <a:off x="5410200" y="3048000"/>
              <a:ext cx="1336110" cy="914400"/>
            </a:xfrm>
            <a:prstGeom prst="rect">
              <a:avLst/>
            </a:prstGeom>
          </p:spPr>
        </p:pic>
        <p:sp>
          <p:nvSpPr>
            <p:cNvPr id="9" name="TextBox 8"/>
            <p:cNvSpPr txBox="1"/>
            <p:nvPr/>
          </p:nvSpPr>
          <p:spPr>
            <a:xfrm>
              <a:off x="5562600" y="3962400"/>
              <a:ext cx="941972" cy="369332"/>
            </a:xfrm>
            <a:prstGeom prst="rect">
              <a:avLst/>
            </a:prstGeom>
            <a:noFill/>
          </p:spPr>
          <p:txBody>
            <a:bodyPr wrap="none" rtlCol="0">
              <a:spAutoFit/>
            </a:bodyPr>
            <a:lstStyle/>
            <a:p>
              <a:r>
                <a:rPr lang="en-US"/>
                <a:t>ethanol</a:t>
              </a:r>
            </a:p>
          </p:txBody>
        </p:sp>
        <p:pic>
          <p:nvPicPr>
            <p:cNvPr id="10" name="Picture 9" descr="Acetaldehyde-2.png"/>
            <p:cNvPicPr>
              <a:picLocks noChangeAspect="1"/>
            </p:cNvPicPr>
            <p:nvPr/>
          </p:nvPicPr>
          <p:blipFill>
            <a:blip r:embed="rId7"/>
            <a:stretch>
              <a:fillRect/>
            </a:stretch>
          </p:blipFill>
          <p:spPr>
            <a:xfrm>
              <a:off x="7620000" y="3048000"/>
              <a:ext cx="952500" cy="914400"/>
            </a:xfrm>
            <a:prstGeom prst="rect">
              <a:avLst/>
            </a:prstGeom>
          </p:spPr>
        </p:pic>
        <p:sp>
          <p:nvSpPr>
            <p:cNvPr id="13" name="TextBox 12"/>
            <p:cNvSpPr txBox="1"/>
            <p:nvPr/>
          </p:nvSpPr>
          <p:spPr>
            <a:xfrm>
              <a:off x="7543800" y="3962400"/>
              <a:ext cx="1557938" cy="369332"/>
            </a:xfrm>
            <a:prstGeom prst="rect">
              <a:avLst/>
            </a:prstGeom>
            <a:noFill/>
          </p:spPr>
          <p:txBody>
            <a:bodyPr wrap="none" rtlCol="0">
              <a:spAutoFit/>
            </a:bodyPr>
            <a:lstStyle/>
            <a:p>
              <a:r>
                <a:rPr lang="en-US"/>
                <a:t>acetaldehyde </a:t>
              </a:r>
            </a:p>
          </p:txBody>
        </p:sp>
        <p:cxnSp>
          <p:nvCxnSpPr>
            <p:cNvPr id="15" name="Straight Arrow Connector 14"/>
            <p:cNvCxnSpPr>
              <a:stCxn id="8" idx="3"/>
              <a:endCxn id="10" idx="1"/>
            </p:cNvCxnSpPr>
            <p:nvPr/>
          </p:nvCxnSpPr>
          <p:spPr>
            <a:xfrm>
              <a:off x="6746310" y="3505200"/>
              <a:ext cx="873690"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a:xfrm>
            <a:off x="0" y="274638"/>
            <a:ext cx="9144000" cy="1143000"/>
          </a:xfrm>
        </p:spPr>
        <p:txBody>
          <a:bodyPr/>
          <a:lstStyle/>
          <a:p>
            <a:r>
              <a:rPr lang="en-US"/>
              <a:t>Proteins are the primary players in biology</a:t>
            </a:r>
          </a:p>
        </p:txBody>
      </p:sp>
      <p:sp>
        <p:nvSpPr>
          <p:cNvPr id="3" name="Content Placeholder 2"/>
          <p:cNvSpPr>
            <a:spLocks noGrp="1"/>
          </p:cNvSpPr>
          <p:nvPr>
            <p:ph idx="1"/>
          </p:nvPr>
        </p:nvSpPr>
        <p:spPr/>
        <p:txBody>
          <a:bodyPr/>
          <a:lstStyle/>
          <a:p>
            <a:r>
              <a:rPr lang="en-US"/>
              <a:t>Proteins are responsible for nearly every cellular function</a:t>
            </a:r>
          </a:p>
          <a:p>
            <a:endParaRPr lang="en-US"/>
          </a:p>
          <a:p>
            <a:endParaRPr lang="en-US"/>
          </a:p>
          <a:p>
            <a:endParaRPr lang="en-US"/>
          </a:p>
          <a:p>
            <a:endParaRPr lang="en-US"/>
          </a:p>
          <a:p>
            <a:endParaRPr lang="en-US"/>
          </a:p>
          <a:p>
            <a:endParaRPr lang="en-US"/>
          </a:p>
          <a:p>
            <a:endParaRPr lang="en-US"/>
          </a:p>
          <a:p>
            <a:endParaRPr lang="en-US"/>
          </a:p>
          <a:p>
            <a:endParaRPr lang="en-US"/>
          </a:p>
          <a:p>
            <a:r>
              <a:rPr lang="en-US"/>
              <a:t>Proteins often do their work through interactions with other proteins and molecules</a:t>
            </a:r>
          </a:p>
        </p:txBody>
      </p:sp>
      <p:sp>
        <p:nvSpPr>
          <p:cNvPr id="6" name="TextBox 5"/>
          <p:cNvSpPr txBox="1"/>
          <p:nvPr/>
        </p:nvSpPr>
        <p:spPr>
          <a:xfrm>
            <a:off x="1487600" y="2209800"/>
            <a:ext cx="569800" cy="369332"/>
          </a:xfrm>
          <a:prstGeom prst="rect">
            <a:avLst/>
          </a:prstGeom>
          <a:noFill/>
        </p:spPr>
        <p:txBody>
          <a:bodyPr wrap="none" rtlCol="0">
            <a:spAutoFit/>
          </a:bodyPr>
          <a:lstStyle/>
          <a:p>
            <a:r>
              <a:rPr lang="en-US"/>
              <a:t>p53</a:t>
            </a:r>
          </a:p>
        </p:txBody>
      </p:sp>
      <p:pic>
        <p:nvPicPr>
          <p:cNvPr id="25" name="Picture 24" descr="p53.1.png"/>
          <p:cNvPicPr>
            <a:picLocks noChangeAspect="1"/>
          </p:cNvPicPr>
          <p:nvPr/>
        </p:nvPicPr>
        <p:blipFill>
          <a:blip r:embed="rId8"/>
          <a:srcRect l="27864" r="32969"/>
          <a:stretch>
            <a:fillRect/>
          </a:stretch>
        </p:blipFill>
        <p:spPr>
          <a:xfrm rot="5400000">
            <a:off x="2827337" y="1912937"/>
            <a:ext cx="3581400" cy="4022725"/>
          </a:xfrm>
          <a:prstGeom prst="rect">
            <a:avLst/>
          </a:prstGeom>
        </p:spPr>
      </p:pic>
      <p:pic>
        <p:nvPicPr>
          <p:cNvPr id="20" name="Chase.mp4">
            <a:hlinkClick r:id="" action="ppaction://media"/>
          </p:cNvPr>
          <p:cNvPicPr/>
          <p:nvPr>
            <a:videoFile r:link="rId1"/>
          </p:nvPr>
        </p:nvPicPr>
        <p:blipFill>
          <a:blip r:embed="rId9"/>
          <a:stretch>
            <a:fillRect/>
          </a:stretch>
        </p:blipFill>
        <p:spPr>
          <a:xfrm>
            <a:off x="4521200" y="2133600"/>
            <a:ext cx="4470400" cy="3657600"/>
          </a:xfrm>
          <a:prstGeom prst="rect">
            <a:avLst/>
          </a:prstGeom>
        </p:spPr>
      </p:pic>
      <p:pic>
        <p:nvPicPr>
          <p:cNvPr id="19" name="Picture 18"/>
          <p:cNvPicPr>
            <a:picLocks noChangeAspect="1"/>
          </p:cNvPicPr>
          <p:nvPr/>
        </p:nvPicPr>
        <p:blipFill>
          <a:blip r:embed="rId10"/>
          <a:stretch>
            <a:fillRect/>
          </a:stretch>
        </p:blipFill>
        <p:spPr>
          <a:xfrm>
            <a:off x="1143000" y="2362200"/>
            <a:ext cx="2761529" cy="2743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8"/>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8400" fill="hold"/>
                                        <p:tgtEl>
                                          <p:spTgt spid="20"/>
                                        </p:tgtEl>
                                      </p:cBhvr>
                                    </p:cmd>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20"/>
                                        </p:tgtEl>
                                        <p:attrNameLst>
                                          <p:attrName>style.visibility</p:attrName>
                                        </p:attrNameLst>
                                      </p:cBhvr>
                                      <p:to>
                                        <p:strVal val="hidden"/>
                                      </p:to>
                                    </p:set>
                                    <p:cmd type="call" cmd="stop">
                                      <p:cBhvr>
                                        <p:cTn id="27" dur="1">
                                          <p:stCondLst>
                                            <p:cond delay="0"/>
                                          </p:stCondLst>
                                        </p:cTn>
                                        <p:tgtEl>
                                          <p:spTgt spid="20"/>
                                        </p:tgtEl>
                                      </p:cBhvr>
                                    </p:cmd>
                                  </p:childTnLst>
                                </p:cTn>
                              </p:par>
                              <p:par>
                                <p:cTn id="28" presetID="1"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xit" presetSubtype="0" fill="hold" nodeType="withEffect">
                                  <p:stCondLst>
                                    <p:cond delay="0"/>
                                  </p:stCondLst>
                                  <p:childTnLst>
                                    <p:set>
                                      <p:cBhvr>
                                        <p:cTn id="31" dur="1" fill="hold">
                                          <p:stCondLst>
                                            <p:cond delay="0"/>
                                          </p:stCondLst>
                                        </p:cTn>
                                        <p:tgtEl>
                                          <p:spTgt spid="24"/>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20"/>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20"/>
                                        </p:tgtEl>
                                      </p:cBhvr>
                                    </p:cmd>
                                  </p:childTnLst>
                                </p:cTn>
                              </p:par>
                            </p:childTnLst>
                          </p:cTn>
                        </p:par>
                      </p:childTnLst>
                    </p:cTn>
                  </p:par>
                </p:childTnLst>
              </p:cTn>
              <p:nextCondLst>
                <p:cond evt="onClick" delay="0">
                  <p:tgtEl>
                    <p:spTgt spid="20"/>
                  </p:tgtEl>
                </p:cond>
              </p:nextCondLst>
            </p:seq>
            <p:video>
              <p:cMediaNode>
                <p:cTn id="43" fill="hold" display="0">
                  <p:stCondLst>
                    <p:cond delay="indefinite"/>
                  </p:stCondLst>
                  <p:endCondLst>
                    <p:cond evt="onNext" delay="0">
                      <p:tgtEl>
                        <p:sldTgt/>
                      </p:tgtEl>
                    </p:cond>
                    <p:cond evt="onPrev" delay="0">
                      <p:tgtEl>
                        <p:sldTgt/>
                      </p:tgtEl>
                    </p:cond>
                  </p:endCondLst>
                </p:cTn>
                <p:tgtEl>
                  <p:spTgt spid="20"/>
                </p:tgtEl>
              </p:cMediaNode>
            </p:video>
          </p:childTnLst>
        </p:cTn>
      </p:par>
    </p:tnLst>
    <p:bldLst>
      <p:bldP spid="3" grpId="0" uiExpand="1" build="p"/>
      <p:bldP spid="6"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inner_yem_1.mov">
            <a:hlinkClick r:id="" action="ppaction://media"/>
          </p:cNvPr>
          <p:cNvPicPr/>
          <p:nvPr>
            <a:videoFile r:link="rId1"/>
          </p:nvPr>
        </p:nvPicPr>
        <p:blipFill>
          <a:blip r:embed="rId4"/>
          <a:stretch>
            <a:fillRect/>
          </a:stretch>
        </p:blipFill>
        <p:spPr>
          <a:xfrm>
            <a:off x="508000" y="381000"/>
            <a:ext cx="8128000" cy="6096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a:t>The interactions a protein makes are determined by its structure</a:t>
            </a:r>
          </a:p>
        </p:txBody>
      </p:sp>
      <p:pic>
        <p:nvPicPr>
          <p:cNvPr id="6" name="Picture 5" descr="Screen shot 2011-12-08 at 10.31.03 PM.pdf"/>
          <p:cNvPicPr>
            <a:picLocks/>
          </p:cNvPicPr>
          <p:nvPr/>
        </p:nvPicPr>
        <mc:AlternateContent>
          <mc:Choice xmlns:ma="http://schemas.microsoft.com/office/mac/drawingml/2008/main" Requires="ma">
            <p:blipFill>
              <a:blip r:embed="rId3"/>
              <a:srcRect l="3333" t="2667" r="20833" b="6667"/>
              <a:stretch>
                <a:fillRect/>
              </a:stretch>
            </p:blipFill>
          </mc:Choice>
          <mc:Fallback>
            <p:blipFill>
              <a:blip r:embed="rId4"/>
              <a:srcRect l="3333" t="2667" r="20833" b="6667"/>
              <a:stretch>
                <a:fillRect/>
              </a:stretch>
            </p:blipFill>
          </mc:Fallback>
        </mc:AlternateContent>
        <p:spPr>
          <a:xfrm>
            <a:off x="990600" y="3962400"/>
            <a:ext cx="3694176" cy="2743200"/>
          </a:xfrm>
          <a:prstGeom prst="rect">
            <a:avLst/>
          </a:prstGeom>
        </p:spPr>
      </p:pic>
      <p:pic>
        <p:nvPicPr>
          <p:cNvPr id="8" name="Picture 7" descr="Screen shot 2011-12-08 at 10.31.51 PM.pdf"/>
          <p:cNvPicPr>
            <a:picLocks/>
          </p:cNvPicPr>
          <p:nvPr/>
        </p:nvPicPr>
        <mc:AlternateContent>
          <mc:Choice xmlns:ma="http://schemas.microsoft.com/office/mac/drawingml/2008/main" Requires="ma">
            <p:blipFill>
              <a:blip r:embed="rId5"/>
              <a:srcRect l="3333" t="2667" r="20833" b="6667"/>
              <a:stretch>
                <a:fillRect/>
              </a:stretch>
            </p:blipFill>
          </mc:Choice>
          <mc:Fallback>
            <p:blipFill>
              <a:blip r:embed="rId6"/>
              <a:srcRect l="3333" t="2667" r="20833" b="6667"/>
              <a:stretch>
                <a:fillRect/>
              </a:stretch>
            </p:blipFill>
          </mc:Fallback>
        </mc:AlternateContent>
        <p:spPr>
          <a:xfrm>
            <a:off x="4572000" y="3962400"/>
            <a:ext cx="3694176" cy="2743200"/>
          </a:xfrm>
          <a:prstGeom prst="rect">
            <a:avLst/>
          </a:prstGeom>
        </p:spPr>
      </p:pic>
      <p:pic>
        <p:nvPicPr>
          <p:cNvPr id="4" name="Picture 3" descr="Screen shot 2011-12-08 at 10.30.15 PM.pdf"/>
          <p:cNvPicPr>
            <a:picLocks/>
          </p:cNvPicPr>
          <p:nvPr/>
        </p:nvPicPr>
        <mc:AlternateContent>
          <mc:Choice xmlns:ma="http://schemas.microsoft.com/office/mac/drawingml/2008/main" Requires="ma">
            <p:blipFill>
              <a:blip r:embed="rId7"/>
              <a:srcRect l="3646" t="4833" r="20521" b="5833"/>
              <a:stretch>
                <a:fillRect/>
              </a:stretch>
            </p:blipFill>
          </mc:Choice>
          <mc:Fallback>
            <p:blipFill>
              <a:blip r:embed="rId8"/>
              <a:srcRect l="3646" t="4833" r="20521" b="5833"/>
              <a:stretch>
                <a:fillRect/>
              </a:stretch>
            </p:blipFill>
          </mc:Fallback>
        </mc:AlternateContent>
        <p:spPr>
          <a:xfrm>
            <a:off x="990600" y="1219200"/>
            <a:ext cx="3694176" cy="2743200"/>
          </a:xfrm>
          <a:prstGeom prst="rect">
            <a:avLst/>
          </a:prstGeom>
        </p:spPr>
      </p:pic>
      <p:pic>
        <p:nvPicPr>
          <p:cNvPr id="5" name="Picture 4" descr="Screen shot 2011-12-08 at 10.30.49 PM.pdf"/>
          <p:cNvPicPr>
            <a:picLocks/>
          </p:cNvPicPr>
          <p:nvPr/>
        </p:nvPicPr>
        <mc:AlternateContent>
          <mc:Choice xmlns:ma="http://schemas.microsoft.com/office/mac/drawingml/2008/main" Requires="ma">
            <p:blipFill>
              <a:blip r:embed="rId9"/>
              <a:srcRect l="3333" t="4000" r="20833" b="6667"/>
              <a:stretch>
                <a:fillRect/>
              </a:stretch>
            </p:blipFill>
          </mc:Choice>
          <mc:Fallback>
            <p:blipFill>
              <a:blip r:embed="rId10"/>
              <a:srcRect l="3333" t="4000" r="20833" b="6667"/>
              <a:stretch>
                <a:fillRect/>
              </a:stretch>
            </p:blipFill>
          </mc:Fallback>
        </mc:AlternateContent>
        <p:spPr>
          <a:xfrm>
            <a:off x="4572000" y="1219200"/>
            <a:ext cx="3694176" cy="27432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z="2800"/>
              <a:t>Amino acids are the building blocks of proteins</a:t>
            </a:r>
          </a:p>
        </p:txBody>
      </p:sp>
      <p:sp>
        <p:nvSpPr>
          <p:cNvPr id="3" name="Content Placeholder 2"/>
          <p:cNvSpPr>
            <a:spLocks noGrp="1"/>
          </p:cNvSpPr>
          <p:nvPr>
            <p:ph sz="half" idx="1"/>
          </p:nvPr>
        </p:nvSpPr>
        <p:spPr>
          <a:xfrm>
            <a:off x="0" y="838200"/>
            <a:ext cx="3733800" cy="4953000"/>
          </a:xfrm>
        </p:spPr>
        <p:txBody>
          <a:bodyPr/>
          <a:lstStyle/>
          <a:p>
            <a:r>
              <a:rPr lang="en-US" sz="2000"/>
              <a:t>There are twenty different amino acids</a:t>
            </a:r>
          </a:p>
          <a:p>
            <a:endParaRPr lang="en-US" sz="2000"/>
          </a:p>
          <a:p>
            <a:r>
              <a:rPr lang="en-US" sz="2000"/>
              <a:t>They all have the same backbone and different side chains</a:t>
            </a:r>
          </a:p>
          <a:p>
            <a:endParaRPr lang="en-US" sz="2000"/>
          </a:p>
          <a:p>
            <a:r>
              <a:rPr lang="en-US" sz="2000"/>
              <a:t>Side chains have different chemical properties</a:t>
            </a:r>
          </a:p>
        </p:txBody>
      </p:sp>
      <p:pic>
        <p:nvPicPr>
          <p:cNvPr id="6" name="Picture 5" descr="ala.png"/>
          <p:cNvPicPr>
            <a:picLocks noChangeAspect="1"/>
          </p:cNvPicPr>
          <p:nvPr/>
        </p:nvPicPr>
        <p:blipFill>
          <a:blip r:embed="rId3"/>
          <a:srcRect l="40538" t="36869" r="41129" b="26262"/>
          <a:stretch>
            <a:fillRect/>
          </a:stretch>
        </p:blipFill>
        <p:spPr>
          <a:xfrm>
            <a:off x="3962400" y="838200"/>
            <a:ext cx="914400" cy="872836"/>
          </a:xfrm>
          <a:prstGeom prst="rect">
            <a:avLst/>
          </a:prstGeom>
        </p:spPr>
      </p:pic>
      <p:sp>
        <p:nvSpPr>
          <p:cNvPr id="26" name="TextBox 25"/>
          <p:cNvSpPr txBox="1"/>
          <p:nvPr/>
        </p:nvSpPr>
        <p:spPr>
          <a:xfrm>
            <a:off x="3886200" y="1676400"/>
            <a:ext cx="929123" cy="369332"/>
          </a:xfrm>
          <a:prstGeom prst="rect">
            <a:avLst/>
          </a:prstGeom>
          <a:noFill/>
        </p:spPr>
        <p:txBody>
          <a:bodyPr wrap="none" rtlCol="0">
            <a:spAutoFit/>
          </a:bodyPr>
          <a:lstStyle/>
          <a:p>
            <a:r>
              <a:rPr lang="en-US"/>
              <a:t>alanine</a:t>
            </a:r>
          </a:p>
        </p:txBody>
      </p:sp>
      <p:pic>
        <p:nvPicPr>
          <p:cNvPr id="27" name="Picture 26" descr="arg.png"/>
          <p:cNvPicPr>
            <a:picLocks noChangeAspect="1"/>
          </p:cNvPicPr>
          <p:nvPr/>
        </p:nvPicPr>
        <p:blipFill>
          <a:blip r:embed="rId4">
            <a:clrChange>
              <a:clrFrom>
                <a:srgbClr val="FFFFFF"/>
              </a:clrFrom>
              <a:clrTo>
                <a:srgbClr val="FFFFFF">
                  <a:alpha val="0"/>
                </a:srgbClr>
              </a:clrTo>
            </a:clrChange>
          </a:blip>
          <a:srcRect l="39062" t="7023" r="40834" b="5194"/>
          <a:stretch>
            <a:fillRect/>
          </a:stretch>
        </p:blipFill>
        <p:spPr>
          <a:xfrm>
            <a:off x="5029200" y="792480"/>
            <a:ext cx="904456" cy="1874520"/>
          </a:xfrm>
          <a:prstGeom prst="rect">
            <a:avLst/>
          </a:prstGeom>
        </p:spPr>
      </p:pic>
      <p:sp>
        <p:nvSpPr>
          <p:cNvPr id="28" name="TextBox 27"/>
          <p:cNvSpPr txBox="1"/>
          <p:nvPr/>
        </p:nvSpPr>
        <p:spPr>
          <a:xfrm>
            <a:off x="5029200" y="2590800"/>
            <a:ext cx="1005992" cy="369332"/>
          </a:xfrm>
          <a:prstGeom prst="rect">
            <a:avLst/>
          </a:prstGeom>
          <a:noFill/>
        </p:spPr>
        <p:txBody>
          <a:bodyPr wrap="none" rtlCol="0">
            <a:spAutoFit/>
          </a:bodyPr>
          <a:lstStyle/>
          <a:p>
            <a:r>
              <a:rPr lang="en-US"/>
              <a:t>arginine</a:t>
            </a:r>
          </a:p>
        </p:txBody>
      </p:sp>
      <p:pic>
        <p:nvPicPr>
          <p:cNvPr id="29" name="Picture 28" descr="asn.png"/>
          <p:cNvPicPr>
            <a:picLocks noChangeAspect="1"/>
          </p:cNvPicPr>
          <p:nvPr/>
        </p:nvPicPr>
        <p:blipFill>
          <a:blip r:embed="rId5">
            <a:clrChange>
              <a:clrFrom>
                <a:srgbClr val="FFFFFF"/>
              </a:clrFrom>
              <a:clrTo>
                <a:srgbClr val="FFFFFF">
                  <a:alpha val="0"/>
                </a:srgbClr>
              </a:clrTo>
            </a:clrChange>
          </a:blip>
          <a:srcRect l="41875" t="25128" r="42292" b="23958"/>
          <a:stretch>
            <a:fillRect/>
          </a:stretch>
        </p:blipFill>
        <p:spPr>
          <a:xfrm>
            <a:off x="6096000" y="762000"/>
            <a:ext cx="958543" cy="1463040"/>
          </a:xfrm>
          <a:prstGeom prst="rect">
            <a:avLst/>
          </a:prstGeom>
        </p:spPr>
      </p:pic>
      <p:sp>
        <p:nvSpPr>
          <p:cNvPr id="30" name="TextBox 29"/>
          <p:cNvSpPr txBox="1"/>
          <p:nvPr/>
        </p:nvSpPr>
        <p:spPr>
          <a:xfrm>
            <a:off x="6019800" y="2133600"/>
            <a:ext cx="1326881" cy="369332"/>
          </a:xfrm>
          <a:prstGeom prst="rect">
            <a:avLst/>
          </a:prstGeom>
          <a:noFill/>
        </p:spPr>
        <p:txBody>
          <a:bodyPr wrap="none" rtlCol="0">
            <a:spAutoFit/>
          </a:bodyPr>
          <a:lstStyle/>
          <a:p>
            <a:r>
              <a:rPr lang="en-US"/>
              <a:t>asparagine</a:t>
            </a:r>
          </a:p>
        </p:txBody>
      </p:sp>
      <p:pic>
        <p:nvPicPr>
          <p:cNvPr id="31" name="Picture 30" descr="asp.png"/>
          <p:cNvPicPr>
            <a:picLocks noChangeAspect="1"/>
          </p:cNvPicPr>
          <p:nvPr/>
        </p:nvPicPr>
        <p:blipFill>
          <a:blip r:embed="rId6"/>
          <a:srcRect l="51666" t="12874" r="31667" b="44827"/>
          <a:stretch>
            <a:fillRect/>
          </a:stretch>
        </p:blipFill>
        <p:spPr>
          <a:xfrm>
            <a:off x="7162800" y="762000"/>
            <a:ext cx="1033670" cy="1188720"/>
          </a:xfrm>
          <a:prstGeom prst="rect">
            <a:avLst/>
          </a:prstGeom>
        </p:spPr>
      </p:pic>
      <p:sp>
        <p:nvSpPr>
          <p:cNvPr id="33" name="TextBox 32"/>
          <p:cNvSpPr txBox="1"/>
          <p:nvPr/>
        </p:nvSpPr>
        <p:spPr>
          <a:xfrm>
            <a:off x="7162800" y="1752600"/>
            <a:ext cx="1147106" cy="369332"/>
          </a:xfrm>
          <a:prstGeom prst="rect">
            <a:avLst/>
          </a:prstGeom>
          <a:noFill/>
        </p:spPr>
        <p:txBody>
          <a:bodyPr wrap="none" rtlCol="0">
            <a:spAutoFit/>
          </a:bodyPr>
          <a:lstStyle/>
          <a:p>
            <a:r>
              <a:rPr lang="en-US"/>
              <a:t>aspartate</a:t>
            </a:r>
          </a:p>
        </p:txBody>
      </p:sp>
      <p:pic>
        <p:nvPicPr>
          <p:cNvPr id="35" name="Picture 34" descr="cys.png"/>
          <p:cNvPicPr>
            <a:picLocks noChangeAspect="1"/>
          </p:cNvPicPr>
          <p:nvPr/>
        </p:nvPicPr>
        <p:blipFill>
          <a:blip r:embed="rId7"/>
          <a:srcRect l="43194" t="33103" r="42639" b="20920"/>
          <a:stretch>
            <a:fillRect/>
          </a:stretch>
        </p:blipFill>
        <p:spPr>
          <a:xfrm>
            <a:off x="8335670" y="944880"/>
            <a:ext cx="808330" cy="1188720"/>
          </a:xfrm>
          <a:prstGeom prst="rect">
            <a:avLst/>
          </a:prstGeom>
        </p:spPr>
      </p:pic>
      <p:sp>
        <p:nvSpPr>
          <p:cNvPr id="36" name="TextBox 35"/>
          <p:cNvSpPr txBox="1"/>
          <p:nvPr/>
        </p:nvSpPr>
        <p:spPr>
          <a:xfrm>
            <a:off x="8188735" y="1992868"/>
            <a:ext cx="1031465" cy="369332"/>
          </a:xfrm>
          <a:prstGeom prst="rect">
            <a:avLst/>
          </a:prstGeom>
          <a:noFill/>
        </p:spPr>
        <p:txBody>
          <a:bodyPr wrap="none" rtlCol="0">
            <a:spAutoFit/>
          </a:bodyPr>
          <a:lstStyle/>
          <a:p>
            <a:r>
              <a:rPr lang="en-US"/>
              <a:t>cysteine</a:t>
            </a:r>
          </a:p>
        </p:txBody>
      </p:sp>
      <p:pic>
        <p:nvPicPr>
          <p:cNvPr id="37" name="Picture 36" descr="gln.png"/>
          <p:cNvPicPr>
            <a:picLocks noChangeAspect="1"/>
          </p:cNvPicPr>
          <p:nvPr/>
        </p:nvPicPr>
        <p:blipFill>
          <a:blip r:embed="rId8"/>
          <a:srcRect l="44167" t="26335" r="42500" b="26262"/>
          <a:stretch>
            <a:fillRect/>
          </a:stretch>
        </p:blipFill>
        <p:spPr>
          <a:xfrm>
            <a:off x="3962400" y="2209800"/>
            <a:ext cx="812800" cy="1371600"/>
          </a:xfrm>
          <a:prstGeom prst="rect">
            <a:avLst/>
          </a:prstGeom>
        </p:spPr>
      </p:pic>
      <p:sp>
        <p:nvSpPr>
          <p:cNvPr id="38" name="TextBox 37"/>
          <p:cNvSpPr txBox="1"/>
          <p:nvPr/>
        </p:nvSpPr>
        <p:spPr>
          <a:xfrm>
            <a:off x="3733800" y="3581400"/>
            <a:ext cx="1185541" cy="369332"/>
          </a:xfrm>
          <a:prstGeom prst="rect">
            <a:avLst/>
          </a:prstGeom>
          <a:noFill/>
        </p:spPr>
        <p:txBody>
          <a:bodyPr wrap="none" rtlCol="0">
            <a:spAutoFit/>
          </a:bodyPr>
          <a:lstStyle/>
          <a:p>
            <a:r>
              <a:rPr lang="en-US"/>
              <a:t>glutamine</a:t>
            </a:r>
          </a:p>
        </p:txBody>
      </p:sp>
      <p:pic>
        <p:nvPicPr>
          <p:cNvPr id="39" name="Picture 38" descr="glu.png"/>
          <p:cNvPicPr>
            <a:picLocks noChangeAspect="1"/>
          </p:cNvPicPr>
          <p:nvPr/>
        </p:nvPicPr>
        <p:blipFill>
          <a:blip r:embed="rId9"/>
          <a:srcRect l="41528" t="10534" r="41805" b="6950"/>
          <a:stretch>
            <a:fillRect/>
          </a:stretch>
        </p:blipFill>
        <p:spPr>
          <a:xfrm>
            <a:off x="8291208" y="2438400"/>
            <a:ext cx="700392" cy="1645920"/>
          </a:xfrm>
          <a:prstGeom prst="rect">
            <a:avLst/>
          </a:prstGeom>
        </p:spPr>
      </p:pic>
      <p:sp>
        <p:nvSpPr>
          <p:cNvPr id="40" name="TextBox 39"/>
          <p:cNvSpPr txBox="1"/>
          <p:nvPr/>
        </p:nvSpPr>
        <p:spPr>
          <a:xfrm>
            <a:off x="7945610" y="3962400"/>
            <a:ext cx="1198390" cy="369332"/>
          </a:xfrm>
          <a:prstGeom prst="rect">
            <a:avLst/>
          </a:prstGeom>
          <a:noFill/>
        </p:spPr>
        <p:txBody>
          <a:bodyPr wrap="none" rtlCol="0">
            <a:spAutoFit/>
          </a:bodyPr>
          <a:lstStyle/>
          <a:p>
            <a:r>
              <a:rPr lang="en-US"/>
              <a:t>glutamate</a:t>
            </a:r>
          </a:p>
        </p:txBody>
      </p:sp>
      <p:pic>
        <p:nvPicPr>
          <p:cNvPr id="41" name="Picture 40" descr="gly.png"/>
          <p:cNvPicPr>
            <a:picLocks noChangeAspect="1"/>
          </p:cNvPicPr>
          <p:nvPr/>
        </p:nvPicPr>
        <p:blipFill>
          <a:blip r:embed="rId10"/>
          <a:srcRect l="44167" t="38625" r="45000" b="40307"/>
          <a:stretch>
            <a:fillRect/>
          </a:stretch>
        </p:blipFill>
        <p:spPr>
          <a:xfrm>
            <a:off x="3810000" y="5715000"/>
            <a:ext cx="693420" cy="640080"/>
          </a:xfrm>
          <a:prstGeom prst="rect">
            <a:avLst/>
          </a:prstGeom>
        </p:spPr>
      </p:pic>
      <p:sp>
        <p:nvSpPr>
          <p:cNvPr id="42" name="TextBox 41"/>
          <p:cNvSpPr txBox="1"/>
          <p:nvPr/>
        </p:nvSpPr>
        <p:spPr>
          <a:xfrm>
            <a:off x="3810000" y="6248400"/>
            <a:ext cx="903200" cy="369332"/>
          </a:xfrm>
          <a:prstGeom prst="rect">
            <a:avLst/>
          </a:prstGeom>
          <a:noFill/>
        </p:spPr>
        <p:txBody>
          <a:bodyPr wrap="none" rtlCol="0">
            <a:spAutoFit/>
          </a:bodyPr>
          <a:lstStyle/>
          <a:p>
            <a:r>
              <a:rPr lang="en-US"/>
              <a:t>glycine</a:t>
            </a:r>
          </a:p>
        </p:txBody>
      </p:sp>
      <p:pic>
        <p:nvPicPr>
          <p:cNvPr id="43" name="Picture 42" descr="his.png"/>
          <p:cNvPicPr>
            <a:picLocks noChangeAspect="1"/>
          </p:cNvPicPr>
          <p:nvPr/>
        </p:nvPicPr>
        <p:blipFill>
          <a:blip r:embed="rId11"/>
          <a:srcRect l="41667" t="14045" r="38333" b="13972"/>
          <a:stretch>
            <a:fillRect/>
          </a:stretch>
        </p:blipFill>
        <p:spPr>
          <a:xfrm>
            <a:off x="6172200" y="2667000"/>
            <a:ext cx="963465" cy="1645920"/>
          </a:xfrm>
          <a:prstGeom prst="rect">
            <a:avLst/>
          </a:prstGeom>
        </p:spPr>
      </p:pic>
      <p:sp>
        <p:nvSpPr>
          <p:cNvPr id="44" name="TextBox 43"/>
          <p:cNvSpPr txBox="1"/>
          <p:nvPr/>
        </p:nvSpPr>
        <p:spPr>
          <a:xfrm>
            <a:off x="6096000" y="4267200"/>
            <a:ext cx="1031577" cy="369332"/>
          </a:xfrm>
          <a:prstGeom prst="rect">
            <a:avLst/>
          </a:prstGeom>
          <a:noFill/>
        </p:spPr>
        <p:txBody>
          <a:bodyPr wrap="none" rtlCol="0">
            <a:spAutoFit/>
          </a:bodyPr>
          <a:lstStyle/>
          <a:p>
            <a:r>
              <a:rPr lang="en-US"/>
              <a:t>histidine</a:t>
            </a:r>
          </a:p>
        </p:txBody>
      </p:sp>
      <p:pic>
        <p:nvPicPr>
          <p:cNvPr id="45" name="Picture 44" descr="ile.png"/>
          <p:cNvPicPr>
            <a:picLocks noChangeAspect="1"/>
          </p:cNvPicPr>
          <p:nvPr/>
        </p:nvPicPr>
        <p:blipFill>
          <a:blip r:embed="rId12"/>
          <a:srcRect l="41666" t="28091" r="41667" b="29773"/>
          <a:stretch>
            <a:fillRect/>
          </a:stretch>
        </p:blipFill>
        <p:spPr>
          <a:xfrm>
            <a:off x="4876800" y="3124200"/>
            <a:ext cx="1066800" cy="1280160"/>
          </a:xfrm>
          <a:prstGeom prst="rect">
            <a:avLst/>
          </a:prstGeom>
        </p:spPr>
      </p:pic>
      <p:sp>
        <p:nvSpPr>
          <p:cNvPr id="46" name="TextBox 45"/>
          <p:cNvSpPr txBox="1"/>
          <p:nvPr/>
        </p:nvSpPr>
        <p:spPr>
          <a:xfrm>
            <a:off x="4808561" y="4267200"/>
            <a:ext cx="1211239" cy="369332"/>
          </a:xfrm>
          <a:prstGeom prst="rect">
            <a:avLst/>
          </a:prstGeom>
          <a:noFill/>
        </p:spPr>
        <p:txBody>
          <a:bodyPr wrap="none" rtlCol="0">
            <a:spAutoFit/>
          </a:bodyPr>
          <a:lstStyle/>
          <a:p>
            <a:r>
              <a:rPr lang="en-US"/>
              <a:t>isoleucine</a:t>
            </a:r>
          </a:p>
        </p:txBody>
      </p:sp>
      <p:pic>
        <p:nvPicPr>
          <p:cNvPr id="47" name="Picture 46" descr="leu.png"/>
          <p:cNvPicPr>
            <a:picLocks noChangeAspect="1"/>
          </p:cNvPicPr>
          <p:nvPr/>
        </p:nvPicPr>
        <p:blipFill>
          <a:blip r:embed="rId13"/>
          <a:srcRect l="41024" t="21141" r="38976" b="19166"/>
          <a:stretch>
            <a:fillRect/>
          </a:stretch>
        </p:blipFill>
        <p:spPr>
          <a:xfrm>
            <a:off x="152400" y="3962400"/>
            <a:ext cx="968188" cy="1371600"/>
          </a:xfrm>
          <a:prstGeom prst="rect">
            <a:avLst/>
          </a:prstGeom>
        </p:spPr>
      </p:pic>
      <p:sp>
        <p:nvSpPr>
          <p:cNvPr id="49" name="TextBox 48"/>
          <p:cNvSpPr txBox="1"/>
          <p:nvPr/>
        </p:nvSpPr>
        <p:spPr>
          <a:xfrm>
            <a:off x="150639" y="5269468"/>
            <a:ext cx="916161" cy="369332"/>
          </a:xfrm>
          <a:prstGeom prst="rect">
            <a:avLst/>
          </a:prstGeom>
          <a:noFill/>
        </p:spPr>
        <p:txBody>
          <a:bodyPr wrap="none" rtlCol="0">
            <a:spAutoFit/>
          </a:bodyPr>
          <a:lstStyle/>
          <a:p>
            <a:r>
              <a:rPr lang="en-US"/>
              <a:t>leucine</a:t>
            </a:r>
          </a:p>
        </p:txBody>
      </p:sp>
      <p:pic>
        <p:nvPicPr>
          <p:cNvPr id="50" name="Picture 49" descr="lys.png"/>
          <p:cNvPicPr>
            <a:picLocks noChangeAspect="1"/>
          </p:cNvPicPr>
          <p:nvPr/>
        </p:nvPicPr>
        <p:blipFill>
          <a:blip r:embed="rId14"/>
          <a:srcRect l="41667" t="26774" r="43333" b="22312"/>
          <a:stretch>
            <a:fillRect/>
          </a:stretch>
        </p:blipFill>
        <p:spPr>
          <a:xfrm>
            <a:off x="1524000" y="3931920"/>
            <a:ext cx="964850" cy="1554480"/>
          </a:xfrm>
          <a:prstGeom prst="rect">
            <a:avLst/>
          </a:prstGeom>
        </p:spPr>
      </p:pic>
      <p:sp>
        <p:nvSpPr>
          <p:cNvPr id="51" name="TextBox 50"/>
          <p:cNvSpPr txBox="1"/>
          <p:nvPr/>
        </p:nvSpPr>
        <p:spPr>
          <a:xfrm>
            <a:off x="1446039" y="5334000"/>
            <a:ext cx="774822" cy="646331"/>
          </a:xfrm>
          <a:prstGeom prst="rect">
            <a:avLst/>
          </a:prstGeom>
          <a:noFill/>
        </p:spPr>
        <p:txBody>
          <a:bodyPr wrap="none" rtlCol="0">
            <a:spAutoFit/>
          </a:bodyPr>
          <a:lstStyle/>
          <a:p>
            <a:r>
              <a:rPr lang="en-US"/>
              <a:t>lysine</a:t>
            </a:r>
          </a:p>
          <a:p>
            <a:endParaRPr lang="en-US"/>
          </a:p>
        </p:txBody>
      </p:sp>
      <p:pic>
        <p:nvPicPr>
          <p:cNvPr id="52" name="Picture 51" descr="met.png"/>
          <p:cNvPicPr>
            <a:picLocks noChangeAspect="1"/>
          </p:cNvPicPr>
          <p:nvPr/>
        </p:nvPicPr>
        <p:blipFill>
          <a:blip r:embed="rId15">
            <a:clrChange>
              <a:clrFrom>
                <a:srgbClr val="FFFFFF"/>
              </a:clrFrom>
              <a:clrTo>
                <a:srgbClr val="FFFFFF">
                  <a:alpha val="0"/>
                </a:srgbClr>
              </a:clrTo>
            </a:clrChange>
          </a:blip>
          <a:srcRect l="40277" t="17045" r="38056"/>
          <a:stretch>
            <a:fillRect/>
          </a:stretch>
        </p:blipFill>
        <p:spPr>
          <a:xfrm>
            <a:off x="2726025" y="3733800"/>
            <a:ext cx="855375" cy="1554480"/>
          </a:xfrm>
          <a:prstGeom prst="rect">
            <a:avLst/>
          </a:prstGeom>
        </p:spPr>
      </p:pic>
      <p:sp>
        <p:nvSpPr>
          <p:cNvPr id="53" name="TextBox 52"/>
          <p:cNvSpPr txBox="1"/>
          <p:nvPr/>
        </p:nvSpPr>
        <p:spPr>
          <a:xfrm>
            <a:off x="2286000" y="5059680"/>
            <a:ext cx="1313919" cy="646331"/>
          </a:xfrm>
          <a:prstGeom prst="rect">
            <a:avLst/>
          </a:prstGeom>
          <a:noFill/>
        </p:spPr>
        <p:txBody>
          <a:bodyPr wrap="none" rtlCol="0">
            <a:spAutoFit/>
          </a:bodyPr>
          <a:lstStyle/>
          <a:p>
            <a:r>
              <a:rPr lang="en-US"/>
              <a:t>methionine</a:t>
            </a:r>
          </a:p>
          <a:p>
            <a:endParaRPr lang="en-US"/>
          </a:p>
        </p:txBody>
      </p:sp>
      <p:pic>
        <p:nvPicPr>
          <p:cNvPr id="54" name="Picture 53" descr="phe.png"/>
          <p:cNvPicPr>
            <a:picLocks noChangeAspect="1"/>
          </p:cNvPicPr>
          <p:nvPr/>
        </p:nvPicPr>
        <p:blipFill>
          <a:blip r:embed="rId16"/>
          <a:srcRect l="38333" t="19312" r="37500" b="22751"/>
          <a:stretch>
            <a:fillRect/>
          </a:stretch>
        </p:blipFill>
        <p:spPr>
          <a:xfrm>
            <a:off x="7697585" y="4572000"/>
            <a:ext cx="1446415" cy="1645920"/>
          </a:xfrm>
          <a:prstGeom prst="rect">
            <a:avLst/>
          </a:prstGeom>
        </p:spPr>
      </p:pic>
      <p:sp>
        <p:nvSpPr>
          <p:cNvPr id="55" name="TextBox 54"/>
          <p:cNvSpPr txBox="1"/>
          <p:nvPr/>
        </p:nvSpPr>
        <p:spPr>
          <a:xfrm>
            <a:off x="7543800" y="6172200"/>
            <a:ext cx="1609335" cy="369332"/>
          </a:xfrm>
          <a:prstGeom prst="rect">
            <a:avLst/>
          </a:prstGeom>
          <a:noFill/>
        </p:spPr>
        <p:txBody>
          <a:bodyPr wrap="none" rtlCol="0">
            <a:spAutoFit/>
          </a:bodyPr>
          <a:lstStyle/>
          <a:p>
            <a:r>
              <a:rPr lang="en-US"/>
              <a:t>phenylalanine</a:t>
            </a:r>
          </a:p>
        </p:txBody>
      </p:sp>
      <p:pic>
        <p:nvPicPr>
          <p:cNvPr id="56" name="Picture 55" descr="pro.png"/>
          <p:cNvPicPr>
            <a:picLocks noChangeAspect="1"/>
          </p:cNvPicPr>
          <p:nvPr/>
        </p:nvPicPr>
        <p:blipFill>
          <a:blip r:embed="rId17"/>
          <a:srcRect l="39913" t="30575" r="38420" b="30804"/>
          <a:stretch>
            <a:fillRect/>
          </a:stretch>
        </p:blipFill>
        <p:spPr>
          <a:xfrm>
            <a:off x="0" y="5669280"/>
            <a:ext cx="1471749" cy="1188720"/>
          </a:xfrm>
          <a:prstGeom prst="rect">
            <a:avLst/>
          </a:prstGeom>
        </p:spPr>
      </p:pic>
      <p:sp>
        <p:nvSpPr>
          <p:cNvPr id="57" name="TextBox 56"/>
          <p:cNvSpPr txBox="1"/>
          <p:nvPr/>
        </p:nvSpPr>
        <p:spPr>
          <a:xfrm>
            <a:off x="762000" y="6477000"/>
            <a:ext cx="877614" cy="369332"/>
          </a:xfrm>
          <a:prstGeom prst="rect">
            <a:avLst/>
          </a:prstGeom>
          <a:noFill/>
        </p:spPr>
        <p:txBody>
          <a:bodyPr wrap="none" rtlCol="0">
            <a:spAutoFit/>
          </a:bodyPr>
          <a:lstStyle/>
          <a:p>
            <a:r>
              <a:rPr lang="en-US"/>
              <a:t>proline</a:t>
            </a:r>
          </a:p>
        </p:txBody>
      </p:sp>
      <p:pic>
        <p:nvPicPr>
          <p:cNvPr id="58" name="Picture 57" descr="ser.png"/>
          <p:cNvPicPr>
            <a:picLocks noChangeAspect="1"/>
          </p:cNvPicPr>
          <p:nvPr/>
        </p:nvPicPr>
        <p:blipFill>
          <a:blip r:embed="rId18">
            <a:clrChange>
              <a:clrFrom>
                <a:srgbClr val="FFFFFF"/>
              </a:clrFrom>
              <a:clrTo>
                <a:srgbClr val="FFFFFF">
                  <a:alpha val="0"/>
                </a:srgbClr>
              </a:clrTo>
            </a:clrChange>
          </a:blip>
          <a:srcRect l="40000" t="29157" r="42500" b="24866"/>
          <a:stretch>
            <a:fillRect/>
          </a:stretch>
        </p:blipFill>
        <p:spPr>
          <a:xfrm>
            <a:off x="1752600" y="5562600"/>
            <a:ext cx="1152144" cy="1371600"/>
          </a:xfrm>
          <a:prstGeom prst="rect">
            <a:avLst/>
          </a:prstGeom>
        </p:spPr>
      </p:pic>
      <p:sp>
        <p:nvSpPr>
          <p:cNvPr id="59" name="TextBox 58"/>
          <p:cNvSpPr txBox="1"/>
          <p:nvPr/>
        </p:nvSpPr>
        <p:spPr>
          <a:xfrm>
            <a:off x="2438400" y="6096000"/>
            <a:ext cx="813369" cy="369332"/>
          </a:xfrm>
          <a:prstGeom prst="rect">
            <a:avLst/>
          </a:prstGeom>
          <a:noFill/>
        </p:spPr>
        <p:txBody>
          <a:bodyPr wrap="none" rtlCol="0">
            <a:spAutoFit/>
          </a:bodyPr>
          <a:lstStyle/>
          <a:p>
            <a:r>
              <a:rPr lang="en-US"/>
              <a:t>serine</a:t>
            </a:r>
          </a:p>
        </p:txBody>
      </p:sp>
      <p:pic>
        <p:nvPicPr>
          <p:cNvPr id="62" name="Picture 61" descr="thr.png"/>
          <p:cNvPicPr>
            <a:picLocks noChangeAspect="1"/>
          </p:cNvPicPr>
          <p:nvPr/>
        </p:nvPicPr>
        <p:blipFill>
          <a:blip r:embed="rId19">
            <a:clrChange>
              <a:clrFrom>
                <a:srgbClr val="FFFFFF"/>
              </a:clrFrom>
              <a:clrTo>
                <a:srgbClr val="FFFFFF">
                  <a:alpha val="0"/>
                </a:srgbClr>
              </a:clrTo>
            </a:clrChange>
          </a:blip>
          <a:srcRect l="42500" t="29773" r="43056" b="29846"/>
          <a:stretch>
            <a:fillRect/>
          </a:stretch>
        </p:blipFill>
        <p:spPr>
          <a:xfrm>
            <a:off x="3657600" y="4114800"/>
            <a:ext cx="964758" cy="1280160"/>
          </a:xfrm>
          <a:prstGeom prst="rect">
            <a:avLst/>
          </a:prstGeom>
        </p:spPr>
      </p:pic>
      <p:sp>
        <p:nvSpPr>
          <p:cNvPr id="63" name="TextBox 62"/>
          <p:cNvSpPr txBox="1"/>
          <p:nvPr/>
        </p:nvSpPr>
        <p:spPr>
          <a:xfrm>
            <a:off x="3657600" y="5334000"/>
            <a:ext cx="1147219" cy="369332"/>
          </a:xfrm>
          <a:prstGeom prst="rect">
            <a:avLst/>
          </a:prstGeom>
          <a:noFill/>
        </p:spPr>
        <p:txBody>
          <a:bodyPr wrap="none" rtlCol="0">
            <a:spAutoFit/>
          </a:bodyPr>
          <a:lstStyle/>
          <a:p>
            <a:r>
              <a:rPr lang="en-US"/>
              <a:t>threonine</a:t>
            </a:r>
          </a:p>
        </p:txBody>
      </p:sp>
      <p:pic>
        <p:nvPicPr>
          <p:cNvPr id="64" name="Picture 63" descr="trp.png"/>
          <p:cNvPicPr>
            <a:picLocks noChangeAspect="1"/>
          </p:cNvPicPr>
          <p:nvPr/>
        </p:nvPicPr>
        <p:blipFill>
          <a:blip r:embed="rId20">
            <a:clrChange>
              <a:clrFrom>
                <a:srgbClr val="FFFFFF"/>
              </a:clrFrom>
              <a:clrTo>
                <a:srgbClr val="FFFFFF">
                  <a:alpha val="0"/>
                </a:srgbClr>
              </a:clrTo>
            </a:clrChange>
          </a:blip>
          <a:srcRect l="41580" t="21141" r="40920" b="22677"/>
          <a:stretch>
            <a:fillRect/>
          </a:stretch>
        </p:blipFill>
        <p:spPr>
          <a:xfrm>
            <a:off x="6553200" y="4953000"/>
            <a:ext cx="1080137" cy="1645920"/>
          </a:xfrm>
          <a:prstGeom prst="rect">
            <a:avLst/>
          </a:prstGeom>
        </p:spPr>
      </p:pic>
      <p:sp>
        <p:nvSpPr>
          <p:cNvPr id="65" name="TextBox 64"/>
          <p:cNvSpPr txBox="1"/>
          <p:nvPr/>
        </p:nvSpPr>
        <p:spPr>
          <a:xfrm>
            <a:off x="6420716" y="6488668"/>
            <a:ext cx="1275484" cy="369332"/>
          </a:xfrm>
          <a:prstGeom prst="rect">
            <a:avLst/>
          </a:prstGeom>
          <a:noFill/>
        </p:spPr>
        <p:txBody>
          <a:bodyPr wrap="none" rtlCol="0">
            <a:spAutoFit/>
          </a:bodyPr>
          <a:lstStyle/>
          <a:p>
            <a:r>
              <a:rPr lang="en-US"/>
              <a:t>tryptophan</a:t>
            </a:r>
          </a:p>
        </p:txBody>
      </p:sp>
      <p:pic>
        <p:nvPicPr>
          <p:cNvPr id="67" name="Picture 66" descr="tyr.png"/>
          <p:cNvPicPr>
            <a:picLocks noChangeAspect="1"/>
          </p:cNvPicPr>
          <p:nvPr/>
        </p:nvPicPr>
        <p:blipFill>
          <a:blip r:embed="rId21"/>
          <a:srcRect l="35469" t="15479" r="37031" b="14636"/>
          <a:stretch>
            <a:fillRect/>
          </a:stretch>
        </p:blipFill>
        <p:spPr>
          <a:xfrm>
            <a:off x="5054065" y="5029200"/>
            <a:ext cx="1270535" cy="1463040"/>
          </a:xfrm>
          <a:prstGeom prst="rect">
            <a:avLst/>
          </a:prstGeom>
        </p:spPr>
      </p:pic>
      <p:sp>
        <p:nvSpPr>
          <p:cNvPr id="68" name="TextBox 67"/>
          <p:cNvSpPr txBox="1"/>
          <p:nvPr/>
        </p:nvSpPr>
        <p:spPr>
          <a:xfrm>
            <a:off x="5029200" y="6488668"/>
            <a:ext cx="992918" cy="369332"/>
          </a:xfrm>
          <a:prstGeom prst="rect">
            <a:avLst/>
          </a:prstGeom>
          <a:noFill/>
        </p:spPr>
        <p:txBody>
          <a:bodyPr wrap="none" rtlCol="0">
            <a:spAutoFit/>
          </a:bodyPr>
          <a:lstStyle/>
          <a:p>
            <a:r>
              <a:rPr lang="en-US"/>
              <a:t>tyrosine</a:t>
            </a:r>
          </a:p>
        </p:txBody>
      </p:sp>
      <p:pic>
        <p:nvPicPr>
          <p:cNvPr id="69" name="Picture 68" descr="val.png"/>
          <p:cNvPicPr>
            <a:picLocks noChangeAspect="1"/>
          </p:cNvPicPr>
          <p:nvPr/>
        </p:nvPicPr>
        <p:blipFill>
          <a:blip r:embed="rId22">
            <a:clrChange>
              <a:clrFrom>
                <a:srgbClr val="FFFFFF"/>
              </a:clrFrom>
              <a:clrTo>
                <a:srgbClr val="FFFFFF">
                  <a:alpha val="0"/>
                </a:srgbClr>
              </a:clrTo>
            </a:clrChange>
          </a:blip>
          <a:srcRect l="36475" t="15472" r="36858" b="14301"/>
          <a:stretch>
            <a:fillRect/>
          </a:stretch>
        </p:blipFill>
        <p:spPr>
          <a:xfrm>
            <a:off x="7010400" y="2602468"/>
            <a:ext cx="1097280" cy="1371600"/>
          </a:xfrm>
          <a:prstGeom prst="rect">
            <a:avLst/>
          </a:prstGeom>
        </p:spPr>
      </p:pic>
      <p:sp>
        <p:nvSpPr>
          <p:cNvPr id="70" name="TextBox 69"/>
          <p:cNvSpPr txBox="1"/>
          <p:nvPr/>
        </p:nvSpPr>
        <p:spPr>
          <a:xfrm>
            <a:off x="7078473" y="3897868"/>
            <a:ext cx="800607" cy="369332"/>
          </a:xfrm>
          <a:prstGeom prst="rect">
            <a:avLst/>
          </a:prstGeom>
          <a:noFill/>
        </p:spPr>
        <p:txBody>
          <a:bodyPr wrap="none" rtlCol="0">
            <a:spAutoFit/>
          </a:bodyPr>
          <a:lstStyle/>
          <a:p>
            <a:r>
              <a:rPr lang="en-US"/>
              <a:t>valine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Picture 9" descr="foldedProteinSurface.png"/>
          <p:cNvPicPr>
            <a:picLocks noChangeAspect="1"/>
          </p:cNvPicPr>
          <p:nvPr/>
        </p:nvPicPr>
        <p:blipFill>
          <a:blip r:embed="rId3"/>
          <a:srcRect l="20833" r="23333"/>
          <a:stretch>
            <a:fillRect/>
          </a:stretch>
        </p:blipFill>
        <p:spPr>
          <a:xfrm>
            <a:off x="4455420" y="2971800"/>
            <a:ext cx="4231380" cy="3867912"/>
          </a:xfrm>
          <a:prstGeom prst="rect">
            <a:avLst/>
          </a:prstGeom>
        </p:spPr>
      </p:pic>
      <p:pic>
        <p:nvPicPr>
          <p:cNvPr id="11" name="Picture 10" descr="foldedProteinCartoon.png"/>
          <p:cNvPicPr>
            <a:picLocks noChangeAspect="1"/>
          </p:cNvPicPr>
          <p:nvPr/>
        </p:nvPicPr>
        <p:blipFill>
          <a:blip r:embed="rId4">
            <a:clrChange>
              <a:clrFrom>
                <a:srgbClr val="FFFFFF"/>
              </a:clrFrom>
              <a:clrTo>
                <a:srgbClr val="FFFFFF">
                  <a:alpha val="0"/>
                </a:srgbClr>
              </a:clrTo>
            </a:clrChange>
          </a:blip>
          <a:stretch>
            <a:fillRect/>
          </a:stretch>
        </p:blipFill>
        <p:spPr>
          <a:xfrm>
            <a:off x="2971800" y="2990088"/>
            <a:ext cx="7578591" cy="3867912"/>
          </a:xfrm>
          <a:prstGeom prst="rect">
            <a:avLst/>
          </a:prstGeom>
        </p:spPr>
      </p:pic>
      <p:sp>
        <p:nvSpPr>
          <p:cNvPr id="2" name="Title 1"/>
          <p:cNvSpPr>
            <a:spLocks noGrp="1"/>
          </p:cNvSpPr>
          <p:nvPr>
            <p:ph type="title"/>
          </p:nvPr>
        </p:nvSpPr>
        <p:spPr>
          <a:xfrm>
            <a:off x="0" y="-228600"/>
            <a:ext cx="9144000" cy="1143000"/>
          </a:xfrm>
        </p:spPr>
        <p:txBody>
          <a:bodyPr/>
          <a:lstStyle/>
          <a:p>
            <a:r>
              <a:rPr lang="en-US"/>
              <a:t>Amino acids are joined together in a chain</a:t>
            </a:r>
          </a:p>
        </p:txBody>
      </p:sp>
      <p:pic>
        <p:nvPicPr>
          <p:cNvPr id="6" name="Picture 5" descr="extendedProtein.png"/>
          <p:cNvPicPr>
            <a:picLocks noChangeAspect="1"/>
          </p:cNvPicPr>
          <p:nvPr/>
        </p:nvPicPr>
        <p:blipFill>
          <a:blip r:embed="rId5"/>
          <a:srcRect t="15747" b="30169"/>
          <a:stretch>
            <a:fillRect/>
          </a:stretch>
        </p:blipFill>
        <p:spPr>
          <a:xfrm>
            <a:off x="0" y="609600"/>
            <a:ext cx="9144000" cy="2286000"/>
          </a:xfrm>
          <a:prstGeom prst="rect">
            <a:avLst/>
          </a:prstGeom>
        </p:spPr>
      </p:pic>
      <p:grpSp>
        <p:nvGrpSpPr>
          <p:cNvPr id="12" name="Group 11"/>
          <p:cNvGrpSpPr/>
          <p:nvPr/>
        </p:nvGrpSpPr>
        <p:grpSpPr>
          <a:xfrm>
            <a:off x="-2209800" y="1828800"/>
            <a:ext cx="9144000" cy="5029200"/>
            <a:chOff x="-2209800" y="1828800"/>
            <a:chExt cx="9144000" cy="5029200"/>
          </a:xfrm>
        </p:grpSpPr>
        <p:pic>
          <p:nvPicPr>
            <p:cNvPr id="7" name="Picture 6" descr="foldedProtein.png"/>
            <p:cNvPicPr>
              <a:picLocks noChangeAspect="1"/>
            </p:cNvPicPr>
            <p:nvPr/>
          </p:nvPicPr>
          <p:blipFill>
            <a:blip r:embed="rId6">
              <a:clrChange>
                <a:clrFrom>
                  <a:srgbClr val="FFFFFF"/>
                </a:clrFrom>
                <a:clrTo>
                  <a:srgbClr val="FFFFFF">
                    <a:alpha val="0"/>
                  </a:srgbClr>
                </a:clrTo>
              </a:clrChange>
            </a:blip>
            <a:srcRect t="8536"/>
            <a:stretch>
              <a:fillRect/>
            </a:stretch>
          </p:blipFill>
          <p:spPr>
            <a:xfrm>
              <a:off x="-2209800" y="2991995"/>
              <a:ext cx="9144000" cy="3866005"/>
            </a:xfrm>
            <a:prstGeom prst="rect">
              <a:avLst/>
            </a:prstGeom>
          </p:spPr>
        </p:pic>
        <p:sp>
          <p:nvSpPr>
            <p:cNvPr id="9" name="Down Arrow 8"/>
            <p:cNvSpPr/>
            <p:nvPr/>
          </p:nvSpPr>
          <p:spPr>
            <a:xfrm>
              <a:off x="2133600" y="1828800"/>
              <a:ext cx="609600" cy="1219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 name="TextBox 12"/>
          <p:cNvSpPr txBox="1"/>
          <p:nvPr/>
        </p:nvSpPr>
        <p:spPr>
          <a:xfrm>
            <a:off x="2590800" y="2133600"/>
            <a:ext cx="800294" cy="369332"/>
          </a:xfrm>
          <a:prstGeom prst="rect">
            <a:avLst/>
          </a:prstGeom>
          <a:noFill/>
        </p:spPr>
        <p:txBody>
          <a:bodyPr wrap="none" rtlCol="0">
            <a:spAutoFit/>
          </a:bodyPr>
          <a:lstStyle/>
          <a:p>
            <a:r>
              <a:rPr lang="en-US"/>
              <a:t>FOLD</a:t>
            </a:r>
          </a:p>
        </p:txBody>
      </p:sp>
      <p:pic>
        <p:nvPicPr>
          <p:cNvPr id="14" name="Picture 13" descr="Screen shot 2011-12-09 at 1.15.51 AM.pdf"/>
          <p:cNvPicPr>
            <a:picLocks noChangeAspect="1"/>
          </p:cNvPicPr>
          <p:nvPr/>
        </p:nvPicPr>
        <mc:AlternateContent>
          <mc:Choice xmlns:ma="http://schemas.microsoft.com/office/mac/drawingml/2008/main" Requires="ma">
            <p:blipFill>
              <a:blip r:embed="rId7"/>
              <a:srcRect l="20833" t="30667" r="44167" b="21333"/>
              <a:stretch>
                <a:fillRect/>
              </a:stretch>
            </p:blipFill>
          </mc:Choice>
          <mc:Fallback>
            <p:blipFill>
              <a:blip r:embed="rId8"/>
              <a:srcRect l="20833" t="30667" r="44167" b="21333"/>
              <a:stretch>
                <a:fillRect/>
              </a:stretch>
            </p:blipFill>
          </mc:Fallback>
        </mc:AlternateContent>
        <p:spPr>
          <a:xfrm>
            <a:off x="5029200" y="3810000"/>
            <a:ext cx="3200400" cy="2743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eptideRotateVertical.mov">
            <a:hlinkClick r:id="" action="ppaction://media"/>
          </p:cNvPr>
          <p:cNvPicPr/>
          <p:nvPr>
            <a:videoFile r:link="rId1"/>
          </p:nvPr>
        </p:nvPicPr>
        <p:blipFill>
          <a:blip r:embed="rId4"/>
          <a:stretch>
            <a:fillRect/>
          </a:stretch>
        </p:blipFill>
        <p:spPr>
          <a:xfrm>
            <a:off x="-1295400" y="1752600"/>
            <a:ext cx="6096000" cy="4572000"/>
          </a:xfrm>
          <a:prstGeom prst="rect">
            <a:avLst/>
          </a:prstGeom>
        </p:spPr>
      </p:pic>
      <p:sp>
        <p:nvSpPr>
          <p:cNvPr id="2" name="Title 1"/>
          <p:cNvSpPr>
            <a:spLocks noGrp="1"/>
          </p:cNvSpPr>
          <p:nvPr>
            <p:ph type="title"/>
          </p:nvPr>
        </p:nvSpPr>
        <p:spPr/>
        <p:txBody>
          <a:bodyPr/>
          <a:lstStyle/>
          <a:p>
            <a:r>
              <a:rPr lang="en-US"/>
              <a:t>Peptides are very small proteins</a:t>
            </a:r>
          </a:p>
        </p:txBody>
      </p:sp>
      <p:pic>
        <p:nvPicPr>
          <p:cNvPr id="11" name="Picture 10" descr="mhcPeptide.png"/>
          <p:cNvPicPr>
            <a:picLocks noChangeAspect="1"/>
          </p:cNvPicPr>
          <p:nvPr/>
        </p:nvPicPr>
        <p:blipFill>
          <a:blip r:embed="rId5">
            <a:clrChange>
              <a:clrFrom>
                <a:srgbClr val="FFFFFF"/>
              </a:clrFrom>
              <a:clrTo>
                <a:srgbClr val="FFFFFF">
                  <a:alpha val="0"/>
                </a:srgbClr>
              </a:clrTo>
            </a:clrChange>
          </a:blip>
          <a:stretch>
            <a:fillRect/>
          </a:stretch>
        </p:blipFill>
        <p:spPr>
          <a:xfrm>
            <a:off x="2209800" y="1505345"/>
            <a:ext cx="9144000" cy="4666855"/>
          </a:xfrm>
          <a:prstGeom prst="rect">
            <a:avLst/>
          </a:prstGeom>
        </p:spPr>
      </p:pic>
      <p:pic>
        <p:nvPicPr>
          <p:cNvPr id="7" name="Picture 6" descr="mhcSurface.png"/>
          <p:cNvPicPr>
            <a:picLocks noChangeAspect="1"/>
          </p:cNvPicPr>
          <p:nvPr/>
        </p:nvPicPr>
        <p:blipFill>
          <a:blip r:embed="rId6">
            <a:clrChange>
              <a:clrFrom>
                <a:srgbClr val="FFFFFF"/>
              </a:clrFrom>
              <a:clrTo>
                <a:srgbClr val="FFFFFF">
                  <a:alpha val="0"/>
                </a:srgbClr>
              </a:clrTo>
            </a:clrChange>
          </a:blip>
          <a:stretch>
            <a:fillRect/>
          </a:stretch>
        </p:blipFill>
        <p:spPr>
          <a:xfrm>
            <a:off x="2286000" y="1524000"/>
            <a:ext cx="9144000" cy="4621324"/>
          </a:xfrm>
          <a:prstGeom prst="rect">
            <a:avLst/>
          </a:prstGeom>
        </p:spPr>
      </p:pic>
      <p:pic>
        <p:nvPicPr>
          <p:cNvPr id="8" name="Picture 7" descr="mhcSurfacePeptide.png"/>
          <p:cNvPicPr>
            <a:picLocks noChangeAspect="1"/>
          </p:cNvPicPr>
          <p:nvPr/>
        </p:nvPicPr>
        <p:blipFill>
          <a:blip r:embed="rId7">
            <a:clrChange>
              <a:clrFrom>
                <a:srgbClr val="FFFFFF"/>
              </a:clrFrom>
              <a:clrTo>
                <a:srgbClr val="FFFFFF">
                  <a:alpha val="0"/>
                </a:srgbClr>
              </a:clrTo>
            </a:clrChange>
          </a:blip>
          <a:stretch>
            <a:fillRect/>
          </a:stretch>
        </p:blipFill>
        <p:spPr>
          <a:xfrm>
            <a:off x="2286000" y="1524000"/>
            <a:ext cx="9144000" cy="4621324"/>
          </a:xfrm>
          <a:prstGeom prst="rect">
            <a:avLst/>
          </a:prstGeom>
        </p:spPr>
      </p:pic>
      <p:sp>
        <p:nvSpPr>
          <p:cNvPr id="9" name="TextBox 8"/>
          <p:cNvSpPr txBox="1"/>
          <p:nvPr/>
        </p:nvSpPr>
        <p:spPr>
          <a:xfrm>
            <a:off x="6019800" y="6336268"/>
            <a:ext cx="1505866" cy="369332"/>
          </a:xfrm>
          <a:prstGeom prst="rect">
            <a:avLst/>
          </a:prstGeom>
          <a:noFill/>
        </p:spPr>
        <p:txBody>
          <a:bodyPr wrap="none" rtlCol="0">
            <a:spAutoFit/>
          </a:bodyPr>
          <a:lstStyle/>
          <a:p>
            <a:r>
              <a:rPr lang="en-US"/>
              <a:t>MHC Protein</a:t>
            </a:r>
          </a:p>
        </p:txBody>
      </p:sp>
      <p:grpSp>
        <p:nvGrpSpPr>
          <p:cNvPr id="14" name="Group 13"/>
          <p:cNvGrpSpPr/>
          <p:nvPr/>
        </p:nvGrpSpPr>
        <p:grpSpPr>
          <a:xfrm>
            <a:off x="3581400" y="1371600"/>
            <a:ext cx="2971800" cy="1905000"/>
            <a:chOff x="3581400" y="1371600"/>
            <a:chExt cx="2971800" cy="1905000"/>
          </a:xfrm>
        </p:grpSpPr>
        <p:cxnSp>
          <p:nvCxnSpPr>
            <p:cNvPr id="13" name="Straight Arrow Connector 12"/>
            <p:cNvCxnSpPr/>
            <p:nvPr/>
          </p:nvCxnSpPr>
          <p:spPr>
            <a:xfrm>
              <a:off x="4876800" y="1828800"/>
              <a:ext cx="1676400" cy="14478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581400" y="1371600"/>
              <a:ext cx="2520379" cy="369332"/>
            </a:xfrm>
            <a:prstGeom prst="rect">
              <a:avLst/>
            </a:prstGeom>
            <a:noFill/>
          </p:spPr>
          <p:txBody>
            <a:bodyPr wrap="none" rtlCol="0">
              <a:spAutoFit/>
            </a:bodyPr>
            <a:lstStyle/>
            <a:p>
              <a:r>
                <a:rPr lang="en-US"/>
                <a:t>Peptide binding pocket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3"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8"/>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31" repeatCount="indefinite" fill="hold" display="0">
                  <p:stCondLst>
                    <p:cond delay="indefinite"/>
                  </p:stCondLst>
                  <p:endCondLst>
                    <p:cond evt="onNext" delay="0">
                      <p:tgtEl>
                        <p:sldTgt/>
                      </p:tgtEl>
                    </p:cond>
                    <p:cond evt="onPrev" delay="0">
                      <p:tgtEl>
                        <p:sldTgt/>
                      </p:tgtEl>
                    </p:cond>
                  </p:endCondLst>
                </p:cTn>
                <p:tgtEl>
                  <p:spTgt spid="5"/>
                </p:tgtEl>
              </p:cMediaNode>
            </p:video>
            <p:seq concurrent="1" nextAc="seek">
              <p:cTn id="32" restart="whenNotActive" fill="hold" evtFilter="cancelBubble" nodeType="interactiveSeq">
                <p:stCondLst>
                  <p:cond evt="onClick" delay="0">
                    <p:tgtEl>
                      <p:spTgt spid="5"/>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5"/>
                                        </p:tgtEl>
                                      </p:cBhvr>
                                    </p:cmd>
                                  </p:childTnLst>
                                </p:cTn>
                              </p:par>
                            </p:childTnLst>
                          </p:cTn>
                        </p:par>
                      </p:childTnLst>
                    </p:cTn>
                  </p:par>
                </p:childTnLst>
              </p:cTn>
              <p:nextCondLst>
                <p:cond evt="onClick" delay="0">
                  <p:tgtEl>
                    <p:spTgt spid="5"/>
                  </p:tgtEl>
                </p:cond>
              </p:nextCondLst>
            </p:seq>
          </p:childTnLst>
        </p:cTn>
      </p:par>
    </p:tnLst>
    <p:bldLst>
      <p:bldP spid="9" grpId="0"/>
    </p:bldLst>
  </p:timing>
</p:sld>
</file>

<file path=ppt/theme/theme1.xml><?xml version="1.0" encoding="utf-8"?>
<a:theme xmlns:a="http://schemas.openxmlformats.org/drawingml/2006/main" name="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25550</TotalTime>
  <Words>2170</Words>
  <Application>Microsoft Macintosh PowerPoint</Application>
  <PresentationFormat>On-screen Show (4:3)</PresentationFormat>
  <Paragraphs>309</Paragraphs>
  <Slides>36</Slides>
  <Notes>18</Notes>
  <HiddenSlides>0</HiddenSlides>
  <MMClips>6</MMClips>
  <ScaleCrop>false</ScaleCrop>
  <HeadingPairs>
    <vt:vector size="4" baseType="variant">
      <vt:variant>
        <vt:lpstr>Design Template</vt:lpstr>
      </vt:variant>
      <vt:variant>
        <vt:i4>1</vt:i4>
      </vt:variant>
      <vt:variant>
        <vt:lpstr>Slide Titles</vt:lpstr>
      </vt:variant>
      <vt:variant>
        <vt:i4>36</vt:i4>
      </vt:variant>
    </vt:vector>
  </HeadingPairs>
  <TitlesOfParts>
    <vt:vector size="37" baseType="lpstr">
      <vt:lpstr>Default Design</vt:lpstr>
      <vt:lpstr>Computational Identification of Protein-Peptide Interaction Specificity</vt:lpstr>
      <vt:lpstr>Welcome!</vt:lpstr>
      <vt:lpstr>The ten second answer: Biology</vt:lpstr>
      <vt:lpstr>Proteins are the primary players in biology</vt:lpstr>
      <vt:lpstr>Slide 5</vt:lpstr>
      <vt:lpstr>The interactions a protein makes are determined by its structure</vt:lpstr>
      <vt:lpstr>Amino acids are the building blocks of proteins</vt:lpstr>
      <vt:lpstr>Amino acids are joined together in a chain</vt:lpstr>
      <vt:lpstr>Peptides are very small proteins</vt:lpstr>
      <vt:lpstr>My research attempts to model the structure of the peptide in the protein</vt:lpstr>
      <vt:lpstr>Protein structures are determined by x-ray crystallography</vt:lpstr>
      <vt:lpstr>The protein solved structure is used as a starting point for peptide docking</vt:lpstr>
      <vt:lpstr>Summary</vt:lpstr>
      <vt:lpstr>The two minute answer: Bioinformatics</vt:lpstr>
      <vt:lpstr>Peptide docking evaluates different peptide conformations</vt:lpstr>
      <vt:lpstr>The score is based on distances between atom pairs</vt:lpstr>
      <vt:lpstr>The scoring function ranks generated conformations</vt:lpstr>
      <vt:lpstr>Optimization procedures search for lowest score in a peptide system</vt:lpstr>
      <vt:lpstr>We use molecular dynamics simulations as an optimization algorithm</vt:lpstr>
      <vt:lpstr>Molecular dynamics simulations can be visualized</vt:lpstr>
      <vt:lpstr>The method can usually reproduce the peptide backbone</vt:lpstr>
      <vt:lpstr>Locally optimal conformations are combined across molecular dynamics steps </vt:lpstr>
      <vt:lpstr>Summary</vt:lpstr>
      <vt:lpstr>What I’m doing now</vt:lpstr>
      <vt:lpstr>Questions?</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Rockefeller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Sali</dc:creator>
  <cp:lastModifiedBy>David Barkan</cp:lastModifiedBy>
  <cp:revision>549</cp:revision>
  <cp:lastPrinted>2009-10-14T19:23:50Z</cp:lastPrinted>
  <dcterms:created xsi:type="dcterms:W3CDTF">2011-12-10T10:25:49Z</dcterms:created>
  <dcterms:modified xsi:type="dcterms:W3CDTF">2011-12-10T11:45:06Z</dcterms:modified>
</cp:coreProperties>
</file>