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tiff" ContentType="image/tiff"/>
  <Default Extension="bin" ContentType="application/vnd.openxmlformats-officedocument.presentationml.printerSettings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88" r:id="rId2"/>
    <p:sldId id="290" r:id="rId3"/>
    <p:sldId id="277" r:id="rId4"/>
    <p:sldId id="280" r:id="rId5"/>
    <p:sldId id="285" r:id="rId6"/>
    <p:sldId id="279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-52"/>
        <a:ea typeface="ＭＳ Ｐゴシック" pitchFamily="-65" charset="-128"/>
        <a:cs typeface="ＭＳ Ｐゴシック" pitchFamily="-65" charset="-128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-52"/>
        <a:ea typeface="ＭＳ Ｐゴシック" pitchFamily="-65" charset="-128"/>
        <a:cs typeface="ＭＳ Ｐゴシック" pitchFamily="-65" charset="-128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-52"/>
        <a:ea typeface="ＭＳ Ｐゴシック" pitchFamily="-65" charset="-128"/>
        <a:cs typeface="ＭＳ Ｐゴシック" pitchFamily="-65" charset="-128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-52"/>
        <a:ea typeface="ＭＳ Ｐゴシック" pitchFamily="-65" charset="-128"/>
        <a:cs typeface="ＭＳ Ｐゴシック" pitchFamily="-65" charset="-128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-52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-52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-52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-52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-52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32132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4296" autoAdjust="0"/>
    <p:restoredTop sz="99001" autoAdjust="0"/>
  </p:normalViewPr>
  <p:slideViewPr>
    <p:cSldViewPr snapToObjects="1">
      <p:cViewPr>
        <p:scale>
          <a:sx n="200" d="100"/>
          <a:sy n="200" d="100"/>
        </p:scale>
        <p:origin x="-1376" y="2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8FC55B9-96C7-1644-8AA5-D27F8D4522EC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50C87E5-0F11-6641-A72E-7D3129D5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4462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0667-F3C2-BC4F-8782-FCF2A88180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617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4s PDBsExist</a:t>
            </a:r>
          </a:p>
          <a:p>
            <a:pPr>
              <a:spcBef>
                <a:spcPct val="0"/>
              </a:spcBef>
            </a:pPr>
            <a:r>
              <a:rPr lang="en-US"/>
              <a:t>raw HMM-HMM</a:t>
            </a:r>
            <a:br>
              <a:rPr lang="en-US"/>
            </a:br>
            <a:r>
              <a:rPr lang="en-US"/>
              <a:t>HHpred score</a:t>
            </a:r>
          </a:p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E9F68-B1CD-8C48-8BFD-173635BDA2B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0667-F3C2-BC4F-8782-FCF2A88180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617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4s PDBsExist</a:t>
            </a:r>
          </a:p>
          <a:p>
            <a:pPr>
              <a:spcBef>
                <a:spcPct val="0"/>
              </a:spcBef>
            </a:pPr>
            <a:r>
              <a:rPr lang="en-US"/>
              <a:t>raw HMM-HMM</a:t>
            </a:r>
            <a:br>
              <a:rPr lang="en-US"/>
            </a:br>
            <a:r>
              <a:rPr lang="en-US"/>
              <a:t>HHpred score</a:t>
            </a:r>
          </a:p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E9F68-B1CD-8C48-8BFD-173635BDA2B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81DA-422A-E14E-B71B-2E846BC4A8CB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D953-96D5-B34A-80D1-349335320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275A-4BEE-BD47-B197-89BEFE98E01F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D9D1-D5AF-B140-ACFE-038675D87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1AC7-6562-E042-88EB-39755C39B085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08A5-C8A1-FC49-BD6D-1CB75497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3739-218C-E54A-A27D-81B83C14A3E3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19A7-B891-104D-B53E-C9D1D343D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7989-4122-F94A-B5DA-36D38F4B71E7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76B2-9C9D-D049-96E9-0FFB82845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8349-2F9B-9E4F-8826-C3ED74B1CFF1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57FA-A152-824C-8295-ED18BB439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FE3D-1175-2445-B47E-D8EC2C37B7C0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42B6-76C0-BE49-897B-C10135DC9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5408-BA1E-524B-9730-AD3BE8889A49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9C8E-5C36-184D-AD89-3EA724112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3FD3-8411-BD45-BBE2-A4583661EBDA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D3B8-9680-7243-B444-7F2E36DEA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777A-2955-3543-9A4A-BD995BBDA189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44A3-508F-E84A-901B-79824E443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278C-CFA9-4646-8A70-9EB983A9C877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E61C-B5B7-FF4E-840F-271FA19A2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defTabSz="45714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9C3E2B-CB9F-834E-BF61-B832439C8DDA}" type="datetime1">
              <a:rPr lang="en-US"/>
              <a:pPr>
                <a:defRPr/>
              </a:pPr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defTabSz="45714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defTabSz="45714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1322DE-7243-5346-A291-92FC74ACC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-65" charset="-52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-65" charset="-52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-65" charset="-52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-65" charset="-52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-65" charset="-52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tiff"/><Relationship Id="rId7" Type="http://schemas.openxmlformats.org/officeDocument/2006/relationships/image" Target="../media/image8.tiff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8" Type="http://schemas.openxmlformats.org/officeDocument/2006/relationships/image" Target="../media/image9.tiff"/><Relationship Id="rId13" Type="http://schemas.openxmlformats.org/officeDocument/2006/relationships/image" Target="../media/image14.png"/><Relationship Id="rId10" Type="http://schemas.openxmlformats.org/officeDocument/2006/relationships/image" Target="../media/image11.png"/><Relationship Id="rId5" Type="http://schemas.openxmlformats.org/officeDocument/2006/relationships/image" Target="../media/image6.tiff"/><Relationship Id="rId12" Type="http://schemas.openxmlformats.org/officeDocument/2006/relationships/image" Target="../media/image13.png"/><Relationship Id="rId2" Type="http://schemas.openxmlformats.org/officeDocument/2006/relationships/image" Target="../media/image3.tiff"/><Relationship Id="rId9" Type="http://schemas.openxmlformats.org/officeDocument/2006/relationships/image" Target="../media/image10.png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emf"/><Relationship Id="rId5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d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24.png"/><Relationship Id="rId3" Type="http://schemas.openxmlformats.org/officeDocument/2006/relationships/image" Target="../media/image18.emf"/><Relationship Id="rId6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emf"/><Relationship Id="rId5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emf"/><Relationship Id="rId6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63063" y="1498080"/>
            <a:ext cx="4635063" cy="426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87" y="1109246"/>
            <a:ext cx="2038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. </a:t>
            </a:r>
            <a:r>
              <a:rPr lang="en-US" sz="1200" dirty="0" smtClean="0"/>
              <a:t>Study design schematic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647380" y="3998402"/>
            <a:ext cx="2963219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Streptococcus </a:t>
            </a:r>
            <a:r>
              <a:rPr lang="fi-FI" sz="850" i="1" dirty="0" err="1" smtClean="0">
                <a:cs typeface="Courier"/>
              </a:rPr>
              <a:t>mitis</a:t>
            </a:r>
            <a:r>
              <a:rPr lang="fi-FI" sz="850" i="1" dirty="0" smtClean="0">
                <a:cs typeface="Courier"/>
              </a:rPr>
              <a:t> </a:t>
            </a:r>
            <a:r>
              <a:rPr lang="fi-FI" sz="850" i="1" dirty="0">
                <a:cs typeface="Courier"/>
              </a:rPr>
              <a:t>(NCTC-2261)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Streptococcus </a:t>
            </a:r>
            <a:r>
              <a:rPr lang="fi-FI" sz="850" i="1" dirty="0" err="1" smtClean="0">
                <a:cs typeface="Courier"/>
              </a:rPr>
              <a:t>mitis</a:t>
            </a:r>
            <a:r>
              <a:rPr lang="fi-FI" sz="850" i="1" dirty="0" smtClean="0">
                <a:cs typeface="Courier"/>
              </a:rPr>
              <a:t> </a:t>
            </a:r>
            <a:r>
              <a:rPr lang="fi-FI" sz="850" i="1" dirty="0">
                <a:cs typeface="Courier"/>
              </a:rPr>
              <a:t>(B6)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Streptococcus </a:t>
            </a:r>
            <a:r>
              <a:rPr lang="fi-FI" sz="850" i="1" dirty="0" err="1" smtClean="0">
                <a:cs typeface="Courier"/>
              </a:rPr>
              <a:t>mitis</a:t>
            </a:r>
            <a:r>
              <a:rPr lang="fi-FI" sz="850" i="1" dirty="0" smtClean="0">
                <a:cs typeface="Courier"/>
              </a:rPr>
              <a:t> </a:t>
            </a:r>
            <a:r>
              <a:rPr lang="fi-FI" sz="850" i="1" dirty="0">
                <a:cs typeface="Courier"/>
              </a:rPr>
              <a:t>(SK321)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Streptococcus </a:t>
            </a:r>
            <a:r>
              <a:rPr lang="fi-FI" sz="850" i="1" dirty="0" err="1" smtClean="0">
                <a:cs typeface="Courier"/>
              </a:rPr>
              <a:t>mitis</a:t>
            </a:r>
            <a:r>
              <a:rPr lang="fi-FI" sz="850" i="1" dirty="0" smtClean="0">
                <a:cs typeface="Courier"/>
              </a:rPr>
              <a:t> </a:t>
            </a:r>
            <a:r>
              <a:rPr lang="fi-FI" sz="850" i="1" dirty="0">
                <a:cs typeface="Courier"/>
              </a:rPr>
              <a:t>(SK564)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Streptococcus </a:t>
            </a:r>
            <a:r>
              <a:rPr lang="fi-FI" sz="850" i="1" dirty="0" err="1" smtClean="0">
                <a:cs typeface="Courier"/>
              </a:rPr>
              <a:t>mitis</a:t>
            </a:r>
            <a:r>
              <a:rPr lang="fi-FI" sz="850" i="1" dirty="0" smtClean="0">
                <a:cs typeface="Courier"/>
              </a:rPr>
              <a:t> </a:t>
            </a:r>
            <a:r>
              <a:rPr lang="fi-FI" sz="850" i="1" dirty="0">
                <a:cs typeface="Courier"/>
              </a:rPr>
              <a:t>(SK597)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Streptococcus </a:t>
            </a:r>
            <a:r>
              <a:rPr lang="fi-FI" sz="850" i="1" dirty="0" err="1" smtClean="0">
                <a:cs typeface="Courier"/>
              </a:rPr>
              <a:t>mitis</a:t>
            </a:r>
            <a:r>
              <a:rPr lang="fi-FI" sz="850" i="1" dirty="0" smtClean="0">
                <a:cs typeface="Courier"/>
              </a:rPr>
              <a:t> </a:t>
            </a:r>
            <a:r>
              <a:rPr lang="fi-FI" sz="850" i="1" dirty="0">
                <a:cs typeface="Courier"/>
              </a:rPr>
              <a:t>(ATCC-6249)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Streptococcus </a:t>
            </a:r>
            <a:r>
              <a:rPr lang="fi-FI" sz="850" i="1" dirty="0" err="1" smtClean="0">
                <a:cs typeface="Courier"/>
              </a:rPr>
              <a:t>oralis</a:t>
            </a:r>
            <a:endParaRPr lang="fi-FI" sz="850" i="1" dirty="0"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Streptococcus </a:t>
            </a:r>
            <a:r>
              <a:rPr lang="fi-FI" sz="850" i="1" dirty="0" err="1" smtClean="0">
                <a:cs typeface="Courier"/>
              </a:rPr>
              <a:t>salivarius</a:t>
            </a:r>
            <a:endParaRPr lang="fi-FI" sz="850" i="1" dirty="0"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Streptococcus </a:t>
            </a:r>
            <a:r>
              <a:rPr lang="fi-FI" sz="850" i="1" dirty="0" err="1" smtClean="0">
                <a:cs typeface="Courier"/>
              </a:rPr>
              <a:t>sanguinis</a:t>
            </a:r>
            <a:endParaRPr lang="fi-FI" sz="850" i="1" dirty="0"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Streptococcus </a:t>
            </a:r>
            <a:r>
              <a:rPr lang="fi-FI" sz="850" i="1" dirty="0" err="1" smtClean="0">
                <a:cs typeface="Courier"/>
              </a:rPr>
              <a:t>parasanguinis</a:t>
            </a:r>
            <a:endParaRPr lang="fi-FI" sz="850" i="1" dirty="0"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Lactobacillus </a:t>
            </a:r>
            <a:r>
              <a:rPr lang="fi-FI" sz="850" i="1" dirty="0" err="1" smtClean="0">
                <a:cs typeface="Courier"/>
              </a:rPr>
              <a:t>paracasei</a:t>
            </a:r>
            <a:r>
              <a:rPr lang="fi-FI" sz="850" i="1" dirty="0" smtClean="0">
                <a:cs typeface="Courier"/>
              </a:rPr>
              <a:t> </a:t>
            </a:r>
            <a:r>
              <a:rPr lang="fi-FI" sz="850" i="1" dirty="0">
                <a:cs typeface="Courier"/>
              </a:rPr>
              <a:t>(ATCC-27092)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Lactobacillus </a:t>
            </a:r>
            <a:r>
              <a:rPr lang="fi-FI" sz="850" i="1" dirty="0" err="1" smtClean="0">
                <a:cs typeface="Courier"/>
              </a:rPr>
              <a:t>rhamnosus</a:t>
            </a:r>
            <a:r>
              <a:rPr lang="fi-FI" sz="850" i="1" dirty="0" smtClean="0">
                <a:cs typeface="Courier"/>
              </a:rPr>
              <a:t> </a:t>
            </a:r>
            <a:r>
              <a:rPr lang="fi-FI" sz="850" i="1" dirty="0">
                <a:cs typeface="Courier"/>
              </a:rPr>
              <a:t>(ATCC-53103)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50" i="1" dirty="0" smtClean="0">
                <a:cs typeface="Courier"/>
              </a:rPr>
              <a:t>Homo </a:t>
            </a:r>
            <a:r>
              <a:rPr lang="fi-FI" sz="850" i="1" dirty="0" err="1" smtClean="0">
                <a:cs typeface="Courier"/>
              </a:rPr>
              <a:t>sapiens</a:t>
            </a:r>
            <a:endParaRPr lang="fi-FI" sz="850" i="1" dirty="0"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7380" y="1678078"/>
            <a:ext cx="2963219" cy="2316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 smtClean="0">
                <a:cs typeface="Courier"/>
              </a:rPr>
              <a:t>Streptococcus mutans </a:t>
            </a:r>
            <a:r>
              <a:rPr lang="is-IS" sz="850" i="1" dirty="0">
                <a:cs typeface="Courier"/>
              </a:rPr>
              <a:t>serotype c (NN2025)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 smtClean="0">
                <a:cs typeface="Courier"/>
              </a:rPr>
              <a:t>Streptococcus gordonii</a:t>
            </a:r>
            <a:endParaRPr lang="is-IS" sz="850" i="1" dirty="0"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 smtClean="0">
                <a:cs typeface="Courier"/>
              </a:rPr>
              <a:t>Lactobacillus acidophilus</a:t>
            </a:r>
            <a:endParaRPr lang="is-IS" sz="850" i="1" dirty="0"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 smtClean="0">
                <a:cs typeface="Courier"/>
              </a:rPr>
              <a:t>Lactobacillus casei </a:t>
            </a:r>
            <a:r>
              <a:rPr lang="is-IS" sz="850" i="1" dirty="0">
                <a:cs typeface="Courier"/>
              </a:rPr>
              <a:t>(ATCC-334)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 smtClean="0">
                <a:cs typeface="Courier"/>
              </a:rPr>
              <a:t>Lactobacillus casei </a:t>
            </a:r>
            <a:r>
              <a:rPr lang="is-IS" sz="850" i="1" dirty="0">
                <a:cs typeface="Courier"/>
              </a:rPr>
              <a:t>(Zhang)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 smtClean="0">
                <a:cs typeface="Courier"/>
              </a:rPr>
              <a:t>Lactobacillus casei </a:t>
            </a:r>
            <a:r>
              <a:rPr lang="is-IS" sz="850" i="1" dirty="0">
                <a:cs typeface="Courier"/>
              </a:rPr>
              <a:t>(BL23)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 smtClean="0">
                <a:cs typeface="Courier"/>
              </a:rPr>
              <a:t>Lactobacillus salivarius </a:t>
            </a:r>
            <a:r>
              <a:rPr lang="is-IS" sz="850" i="1" dirty="0">
                <a:cs typeface="Courier"/>
              </a:rPr>
              <a:t>(ATCC-11741)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 smtClean="0">
                <a:cs typeface="Courier"/>
              </a:rPr>
              <a:t>Lactobacillus salivarius </a:t>
            </a:r>
            <a:r>
              <a:rPr lang="is-IS" sz="850" i="1" dirty="0">
                <a:cs typeface="Courier"/>
              </a:rPr>
              <a:t>(CECT-5713)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Lactobacillus salivarius </a:t>
            </a:r>
            <a:r>
              <a:rPr lang="is-IS" sz="850" i="1" dirty="0" smtClean="0">
                <a:cs typeface="Courier"/>
              </a:rPr>
              <a:t> </a:t>
            </a:r>
            <a:r>
              <a:rPr lang="is-IS" sz="850" i="1" dirty="0">
                <a:cs typeface="Courier"/>
              </a:rPr>
              <a:t>(ACS-116-V-Col5a)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Lactobacillus salivarius </a:t>
            </a:r>
            <a:r>
              <a:rPr lang="is-IS" sz="850" i="1" dirty="0" smtClean="0">
                <a:cs typeface="Courier"/>
              </a:rPr>
              <a:t>subsp</a:t>
            </a:r>
            <a:r>
              <a:rPr lang="is-IS" sz="850" i="1" dirty="0">
                <a:cs typeface="Courier"/>
              </a:rPr>
              <a:t>. salivarius (UCC118)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Lactobacillus </a:t>
            </a:r>
            <a:r>
              <a:rPr lang="is-IS" sz="850" i="1" dirty="0" smtClean="0">
                <a:cs typeface="Courier"/>
              </a:rPr>
              <a:t>fermentum </a:t>
            </a:r>
            <a:r>
              <a:rPr lang="is-IS" sz="850" i="1" dirty="0">
                <a:cs typeface="Courier"/>
              </a:rPr>
              <a:t>(IFO-3956/LMG-18251)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Lactobacillus </a:t>
            </a:r>
            <a:r>
              <a:rPr lang="is-IS" sz="850" i="1" dirty="0" smtClean="0">
                <a:cs typeface="Courier"/>
              </a:rPr>
              <a:t>fermentum </a:t>
            </a:r>
            <a:r>
              <a:rPr lang="is-IS" sz="850" i="1" dirty="0">
                <a:cs typeface="Courier"/>
              </a:rPr>
              <a:t>(ATCC-14931)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Lactobacillus </a:t>
            </a:r>
            <a:r>
              <a:rPr lang="is-IS" sz="850" i="1" dirty="0" smtClean="0">
                <a:cs typeface="Courier"/>
              </a:rPr>
              <a:t>fermentum </a:t>
            </a:r>
            <a:r>
              <a:rPr lang="is-IS" sz="850" i="1" dirty="0">
                <a:cs typeface="Courier"/>
              </a:rPr>
              <a:t>(28-3-CHN)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850" i="1" dirty="0">
                <a:cs typeface="Courier"/>
              </a:rPr>
              <a:t>Lactobacillus </a:t>
            </a:r>
            <a:r>
              <a:rPr lang="is-IS" sz="850" i="1" dirty="0" smtClean="0">
                <a:cs typeface="Courier"/>
              </a:rPr>
              <a:t>fermentum </a:t>
            </a:r>
            <a:r>
              <a:rPr lang="is-IS" sz="850" i="1" dirty="0">
                <a:cs typeface="Courier"/>
              </a:rPr>
              <a:t>(CECT-5716)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50" i="1" dirty="0" err="1" smtClean="0">
                <a:cs typeface="Courier"/>
              </a:rPr>
              <a:t>Bifidobacterium</a:t>
            </a:r>
            <a:r>
              <a:rPr lang="es-ES_tradnl" sz="850" i="1" dirty="0" smtClean="0">
                <a:cs typeface="Courier"/>
              </a:rPr>
              <a:t> </a:t>
            </a:r>
            <a:r>
              <a:rPr lang="is-IS" sz="850" i="1" dirty="0" smtClean="0">
                <a:cs typeface="Courier"/>
              </a:rPr>
              <a:t>dentium </a:t>
            </a:r>
            <a:r>
              <a:rPr lang="is-IS" sz="850" i="1" dirty="0">
                <a:cs typeface="Courier"/>
              </a:rPr>
              <a:t>(ATCC-27534)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50" i="1" dirty="0" err="1">
                <a:cs typeface="Courier"/>
              </a:rPr>
              <a:t>Bifidobacterium</a:t>
            </a:r>
            <a:r>
              <a:rPr lang="is-IS" sz="850" i="1" dirty="0" smtClean="0">
                <a:cs typeface="Courier"/>
              </a:rPr>
              <a:t> longum </a:t>
            </a:r>
            <a:r>
              <a:rPr lang="is-IS" sz="850" i="1" dirty="0">
                <a:cs typeface="Courier"/>
              </a:rPr>
              <a:t>(strain DJO10A)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50" i="1" dirty="0" err="1">
                <a:cs typeface="Courier"/>
              </a:rPr>
              <a:t>Veillonella</a:t>
            </a:r>
            <a:r>
              <a:rPr lang="it-IT" sz="850" i="1" dirty="0">
                <a:cs typeface="Courier"/>
              </a:rPr>
              <a:t> </a:t>
            </a:r>
            <a:r>
              <a:rPr lang="it-IT" sz="850" i="1" dirty="0" err="1">
                <a:cs typeface="Courier"/>
              </a:rPr>
              <a:t>parvula</a:t>
            </a:r>
            <a:endParaRPr lang="is-IS" sz="850" i="1" dirty="0">
              <a:cs typeface="Courier"/>
            </a:endParaRPr>
          </a:p>
        </p:txBody>
      </p:sp>
      <p:pic>
        <p:nvPicPr>
          <p:cNvPr id="14" name="Picture 13" descr="Picture 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 flipV="1">
            <a:off x="5494981" y="1775797"/>
            <a:ext cx="228600" cy="393847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181600" y="1109246"/>
            <a:ext cx="181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. </a:t>
            </a:r>
            <a:r>
              <a:rPr lang="en-US" sz="1200" dirty="0" smtClean="0"/>
              <a:t>phylogenetic profiles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269947" y="260521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target species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269947" y="47302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Helvetica"/>
                <a:cs typeface="Helvetica"/>
              </a:rPr>
              <a:t>antitarget</a:t>
            </a:r>
            <a:r>
              <a:rPr lang="en-US" dirty="0" smtClean="0">
                <a:latin typeface="Helvetica"/>
                <a:cs typeface="Helvetica"/>
              </a:rPr>
              <a:t> species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638" y="1473543"/>
            <a:ext cx="262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complete proteome sets</a:t>
            </a:r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21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ri1.ExistPDB-drugable-20120303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8670" t="31704" r="38247" b="31207"/>
          <a:stretch/>
        </p:blipFill>
        <p:spPr>
          <a:xfrm>
            <a:off x="1147823" y="3704057"/>
            <a:ext cx="2150868" cy="1928784"/>
          </a:xfrm>
          <a:prstGeom prst="rect">
            <a:avLst/>
          </a:prstGeom>
        </p:spPr>
      </p:pic>
      <p:pic>
        <p:nvPicPr>
          <p:cNvPr id="8" name="Picture 7" descr="Q8DVN6.3IJT-2.38.drugable.phylogenetic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888" t="28879" r="40097" b="28456"/>
          <a:stretch/>
        </p:blipFill>
        <p:spPr>
          <a:xfrm>
            <a:off x="6174985" y="3695191"/>
            <a:ext cx="1701168" cy="1839962"/>
          </a:xfrm>
          <a:prstGeom prst="rect">
            <a:avLst/>
          </a:prstGeom>
        </p:spPr>
      </p:pic>
      <p:pic>
        <p:nvPicPr>
          <p:cNvPr id="5" name="Picture 4" descr="Q00749.2heuA.-1_57.2b3f.drugable-white-20120303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36" r="3218"/>
          <a:stretch/>
        </p:blipFill>
        <p:spPr>
          <a:xfrm>
            <a:off x="3238665" y="618866"/>
            <a:ext cx="2541008" cy="1819534"/>
          </a:xfrm>
          <a:prstGeom prst="rect">
            <a:avLst/>
          </a:prstGeom>
        </p:spPr>
      </p:pic>
      <p:pic>
        <p:nvPicPr>
          <p:cNvPr id="12" name="Picture 11" descr="P11657.1ddl.-1.72.druggable.phylogenecity.t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4646" t="34636" r="34239" b="32011"/>
          <a:stretch/>
        </p:blipFill>
        <p:spPr>
          <a:xfrm>
            <a:off x="5867400" y="903262"/>
            <a:ext cx="2184008" cy="1306538"/>
          </a:xfrm>
          <a:prstGeom prst="rect">
            <a:avLst/>
          </a:prstGeom>
        </p:spPr>
      </p:pic>
      <p:pic>
        <p:nvPicPr>
          <p:cNvPr id="35" name="Picture 34" descr="Picture 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6848279" y="4906551"/>
            <a:ext cx="140965" cy="1414104"/>
          </a:xfrm>
          <a:prstGeom prst="rect">
            <a:avLst/>
          </a:prstGeom>
        </p:spPr>
      </p:pic>
      <p:pic>
        <p:nvPicPr>
          <p:cNvPr id="27" name="Picture 26" descr="P50976.3nbmA.-1.73.NOTdrugable-white.t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122"/>
          <a:stretch/>
        </p:blipFill>
        <p:spPr>
          <a:xfrm>
            <a:off x="1153952" y="868294"/>
            <a:ext cx="1996168" cy="1528655"/>
          </a:xfrm>
          <a:prstGeom prst="rect">
            <a:avLst/>
          </a:prstGeom>
        </p:spPr>
      </p:pic>
      <p:pic>
        <p:nvPicPr>
          <p:cNvPr id="9" name="Picture 8" descr="Q8DTB7.3beoA.-1.75.pocket-white-ligand-20120303.ti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6073" t="27766" r="37647" b="28730"/>
          <a:stretch/>
        </p:blipFill>
        <p:spPr>
          <a:xfrm>
            <a:off x="3693968" y="3630318"/>
            <a:ext cx="2061783" cy="19048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95400" y="332601"/>
            <a:ext cx="6756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Examples of </a:t>
            </a:r>
            <a:r>
              <a:rPr lang="en-US" sz="1200" dirty="0" err="1" smtClean="0"/>
              <a:t>modelable</a:t>
            </a:r>
            <a:r>
              <a:rPr lang="en-US" sz="1200" dirty="0" smtClean="0"/>
              <a:t> </a:t>
            </a:r>
            <a:r>
              <a:rPr lang="en-US" sz="1200" i="1" dirty="0" err="1" smtClean="0"/>
              <a:t>S</a:t>
            </a:r>
            <a:r>
              <a:rPr lang="en-US" sz="1200" i="1" dirty="0" err="1"/>
              <a:t>. mutans</a:t>
            </a:r>
            <a:r>
              <a:rPr lang="en-US" sz="1200" dirty="0"/>
              <a:t> </a:t>
            </a:r>
            <a:r>
              <a:rPr lang="en-US" sz="1200" dirty="0" smtClean="0"/>
              <a:t>virulence factors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295400" y="3352800"/>
            <a:ext cx="6756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Examples of </a:t>
            </a:r>
            <a:r>
              <a:rPr lang="en-US" sz="1200" dirty="0" err="1" smtClean="0"/>
              <a:t>modelable</a:t>
            </a:r>
            <a:r>
              <a:rPr lang="en-US" sz="1200" dirty="0" smtClean="0"/>
              <a:t> and druggable </a:t>
            </a:r>
            <a:r>
              <a:rPr lang="en-US" sz="1200" i="1" dirty="0" err="1" smtClean="0"/>
              <a:t>S. mutans</a:t>
            </a:r>
            <a:r>
              <a:rPr lang="en-US" sz="1200" dirty="0" smtClean="0"/>
              <a:t> proteins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330870" y="2399437"/>
            <a:ext cx="2443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druggable</a:t>
            </a:r>
          </a:p>
          <a:p>
            <a:r>
              <a:rPr lang="en-US" sz="1200" dirty="0" err="1" smtClean="0"/>
              <a:t>mutltiple</a:t>
            </a:r>
            <a:r>
              <a:rPr lang="en-US" sz="1200" dirty="0" smtClean="0"/>
              <a:t> sugar binding protein </a:t>
            </a:r>
            <a:endParaRPr lang="en-US" sz="1200" dirty="0"/>
          </a:p>
          <a:p>
            <a:r>
              <a:rPr lang="en-US" sz="900" dirty="0" err="1" smtClean="0"/>
              <a:t>zDOPE</a:t>
            </a:r>
            <a:r>
              <a:rPr lang="en-US" sz="900" dirty="0" smtClean="0"/>
              <a:t> (</a:t>
            </a:r>
            <a:r>
              <a:rPr lang="en-US" sz="900" dirty="0"/>
              <a:t>model reliability</a:t>
            </a:r>
            <a:r>
              <a:rPr lang="en-US" sz="900" dirty="0" smtClean="0"/>
              <a:t>) </a:t>
            </a:r>
            <a:r>
              <a:rPr lang="en-US" sz="900" dirty="0"/>
              <a:t>= -1.57</a:t>
            </a:r>
          </a:p>
          <a:p>
            <a:r>
              <a:rPr lang="en-US" sz="900" dirty="0" err="1" smtClean="0"/>
              <a:t>drugEBIlity</a:t>
            </a:r>
            <a:r>
              <a:rPr lang="en-US" sz="900" dirty="0" smtClean="0"/>
              <a:t> </a:t>
            </a:r>
            <a:r>
              <a:rPr lang="en-US" sz="900" dirty="0"/>
              <a:t>score = 0.76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12142" y="2399437"/>
            <a:ext cx="2064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 druggable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proton/lactate pump</a:t>
            </a:r>
            <a:endParaRPr lang="en-US" sz="1200" dirty="0"/>
          </a:p>
          <a:p>
            <a:r>
              <a:rPr lang="en-US" sz="900" dirty="0" err="1" smtClean="0"/>
              <a:t>zDOPE</a:t>
            </a:r>
            <a:r>
              <a:rPr lang="en-US" sz="900" dirty="0" smtClean="0"/>
              <a:t> (model reliability) </a:t>
            </a:r>
            <a:r>
              <a:rPr lang="en-US" sz="900" dirty="0"/>
              <a:t>= -1.73</a:t>
            </a:r>
          </a:p>
          <a:p>
            <a:r>
              <a:rPr lang="en-US" sz="900" dirty="0" err="1" smtClean="0"/>
              <a:t>drugEBIlity</a:t>
            </a:r>
            <a:r>
              <a:rPr lang="en-US" sz="900" dirty="0" smtClean="0"/>
              <a:t> score = </a:t>
            </a:r>
            <a:r>
              <a:rPr lang="en-US" sz="900" dirty="0"/>
              <a:t>-0.71</a:t>
            </a:r>
          </a:p>
        </p:txBody>
      </p:sp>
      <p:pic>
        <p:nvPicPr>
          <p:cNvPr id="19" name="Picture 18" descr="Picture 1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1932478" y="1665855"/>
            <a:ext cx="139960" cy="1414115"/>
          </a:xfrm>
          <a:prstGeom prst="rect">
            <a:avLst/>
          </a:prstGeom>
        </p:spPr>
      </p:pic>
      <p:pic>
        <p:nvPicPr>
          <p:cNvPr id="21" name="Picture 20" descr="Picture 1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4044712" y="1671130"/>
            <a:ext cx="139960" cy="140594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134843" y="5629870"/>
            <a:ext cx="2678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favorable </a:t>
            </a:r>
            <a:r>
              <a:rPr lang="en-US" sz="1200" dirty="0"/>
              <a:t>profile</a:t>
            </a:r>
          </a:p>
          <a:p>
            <a:r>
              <a:rPr lang="en-US" sz="1200" dirty="0" smtClean="0"/>
              <a:t>unknown enzyme</a:t>
            </a:r>
          </a:p>
          <a:p>
            <a:r>
              <a:rPr lang="en-US" sz="900" dirty="0" smtClean="0"/>
              <a:t>resolution = 2.38 </a:t>
            </a:r>
            <a:r>
              <a:rPr lang="en-US" sz="900" dirty="0" err="1" smtClean="0"/>
              <a:t>Å</a:t>
            </a:r>
            <a:endParaRPr lang="en-US" sz="900" dirty="0"/>
          </a:p>
          <a:p>
            <a:r>
              <a:rPr lang="en-US" sz="900" dirty="0" err="1" smtClean="0"/>
              <a:t>drugEBIlity</a:t>
            </a:r>
            <a:r>
              <a:rPr lang="en-US" sz="900" dirty="0" smtClean="0"/>
              <a:t> score = 0.57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3836961" y="5629870"/>
            <a:ext cx="259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comparative </a:t>
            </a:r>
            <a:r>
              <a:rPr lang="en-US" sz="1200" dirty="0"/>
              <a:t>model</a:t>
            </a:r>
          </a:p>
          <a:p>
            <a:r>
              <a:rPr lang="en-US" sz="1200" dirty="0" err="1" smtClean="0"/>
              <a:t>nonhydrolyzing</a:t>
            </a:r>
            <a:r>
              <a:rPr lang="en-US" sz="1200" dirty="0" smtClean="0"/>
              <a:t> UDP acetyl-</a:t>
            </a:r>
            <a:br>
              <a:rPr lang="en-US" sz="1200" dirty="0" smtClean="0"/>
            </a:br>
            <a:r>
              <a:rPr lang="en-US" sz="1200" dirty="0" smtClean="0"/>
              <a:t>glucosamine </a:t>
            </a:r>
            <a:r>
              <a:rPr lang="en-US" sz="1200" dirty="0" err="1" smtClean="0"/>
              <a:t>epimerase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err="1" smtClean="0"/>
              <a:t>zDOPE</a:t>
            </a:r>
            <a:r>
              <a:rPr lang="en-US" sz="900" dirty="0" smtClean="0"/>
              <a:t> (</a:t>
            </a:r>
            <a:r>
              <a:rPr lang="en-US" sz="900" dirty="0"/>
              <a:t>model reliability</a:t>
            </a:r>
            <a:r>
              <a:rPr lang="en-US" sz="900" dirty="0" smtClean="0"/>
              <a:t>) </a:t>
            </a:r>
            <a:r>
              <a:rPr lang="en-US" sz="900" dirty="0"/>
              <a:t>= -</a:t>
            </a:r>
            <a:r>
              <a:rPr lang="en-US" sz="900" dirty="0" smtClean="0"/>
              <a:t>1.75</a:t>
            </a:r>
          </a:p>
          <a:p>
            <a:r>
              <a:rPr lang="en-US" sz="900" dirty="0" err="1" smtClean="0"/>
              <a:t>drugEBIlity</a:t>
            </a:r>
            <a:r>
              <a:rPr lang="en-US" sz="900" dirty="0" smtClean="0"/>
              <a:t> score </a:t>
            </a:r>
            <a:r>
              <a:rPr lang="en-US" sz="900" dirty="0"/>
              <a:t>= 0.82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" r="-2" b="44944"/>
          <a:stretch/>
        </p:blipFill>
        <p:spPr>
          <a:xfrm rot="16200000">
            <a:off x="4241618" y="5234466"/>
            <a:ext cx="157480" cy="7785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06" t="58102" r="-1"/>
          <a:stretch/>
        </p:blipFill>
        <p:spPr>
          <a:xfrm rot="16200000">
            <a:off x="4965941" y="5304016"/>
            <a:ext cx="154008" cy="59247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12142" y="5629870"/>
            <a:ext cx="2678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crystal </a:t>
            </a:r>
            <a:r>
              <a:rPr lang="en-US" sz="1200" dirty="0"/>
              <a:t>structure</a:t>
            </a:r>
          </a:p>
          <a:p>
            <a:r>
              <a:rPr lang="en-US" sz="1200" dirty="0" smtClean="0"/>
              <a:t>glucosamine</a:t>
            </a:r>
            <a:r>
              <a:rPr lang="en-US" sz="1200" dirty="0"/>
              <a:t>-6</a:t>
            </a:r>
            <a:r>
              <a:rPr lang="en-US" sz="1200" dirty="0" smtClean="0"/>
              <a:t>-PO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 </a:t>
            </a:r>
            <a:r>
              <a:rPr lang="en-US" sz="1200" dirty="0" err="1" smtClean="0"/>
              <a:t>deaminase</a:t>
            </a:r>
            <a:endParaRPr lang="en-US" sz="1200" dirty="0" smtClean="0"/>
          </a:p>
          <a:p>
            <a:r>
              <a:rPr lang="en-US" sz="900" dirty="0" smtClean="0"/>
              <a:t>resolution = </a:t>
            </a:r>
            <a:r>
              <a:rPr lang="en-US" sz="900" dirty="0"/>
              <a:t>2.03 </a:t>
            </a:r>
            <a:r>
              <a:rPr lang="en-US" sz="900" dirty="0" err="1"/>
              <a:t>Å</a:t>
            </a:r>
            <a:endParaRPr lang="en-US" sz="900" dirty="0"/>
          </a:p>
          <a:p>
            <a:r>
              <a:rPr lang="en-US" sz="900" dirty="0" err="1" smtClean="0"/>
              <a:t>drugEBIlity</a:t>
            </a:r>
            <a:r>
              <a:rPr lang="en-US" sz="900" dirty="0" smtClean="0"/>
              <a:t> </a:t>
            </a:r>
            <a:r>
              <a:rPr lang="en-US" sz="900" dirty="0"/>
              <a:t>score = 0.77</a:t>
            </a:r>
          </a:p>
        </p:txBody>
      </p:sp>
      <p:pic>
        <p:nvPicPr>
          <p:cNvPr id="30" name="Picture 29" descr="Picture 14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" r="-3" b="45590"/>
          <a:stretch/>
        </p:blipFill>
        <p:spPr>
          <a:xfrm rot="16200000">
            <a:off x="1624609" y="5227595"/>
            <a:ext cx="139886" cy="778551"/>
          </a:xfrm>
          <a:prstGeom prst="rect">
            <a:avLst/>
          </a:prstGeom>
        </p:spPr>
      </p:pic>
      <p:pic>
        <p:nvPicPr>
          <p:cNvPr id="31" name="Picture 30" descr="Picture 14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654" t="55583"/>
          <a:stretch/>
        </p:blipFill>
        <p:spPr>
          <a:xfrm rot="16200000">
            <a:off x="2355910" y="5308014"/>
            <a:ext cx="116590" cy="635554"/>
          </a:xfrm>
          <a:prstGeom prst="rect">
            <a:avLst/>
          </a:prstGeom>
        </p:spPr>
      </p:pic>
      <p:pic>
        <p:nvPicPr>
          <p:cNvPr id="34" name="Picture 33" descr="Picture 1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076" t="58387"/>
          <a:stretch/>
        </p:blipFill>
        <p:spPr>
          <a:xfrm rot="16200000">
            <a:off x="7271874" y="5327117"/>
            <a:ext cx="128554" cy="58376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824200" y="2399437"/>
            <a:ext cx="274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druggable and favorable profile</a:t>
            </a:r>
          </a:p>
          <a:p>
            <a:r>
              <a:rPr lang="tr-TR" sz="1200" dirty="0" err="1"/>
              <a:t>major</a:t>
            </a:r>
            <a:r>
              <a:rPr lang="tr-TR" sz="1200" dirty="0"/>
              <a:t> </a:t>
            </a:r>
            <a:r>
              <a:rPr lang="tr-TR" sz="1200" dirty="0" err="1"/>
              <a:t>cell-surface</a:t>
            </a:r>
            <a:r>
              <a:rPr lang="tr-TR" sz="1200" dirty="0"/>
              <a:t> </a:t>
            </a:r>
            <a:r>
              <a:rPr lang="tr-TR" sz="1200" dirty="0" err="1" smtClean="0"/>
              <a:t>adhesin</a:t>
            </a:r>
            <a:r>
              <a:rPr lang="en-US" sz="1200" dirty="0" smtClean="0"/>
              <a:t> </a:t>
            </a:r>
          </a:p>
          <a:p>
            <a:r>
              <a:rPr lang="en-US" sz="900" dirty="0" err="1" smtClean="0"/>
              <a:t>zDOPE</a:t>
            </a:r>
            <a:r>
              <a:rPr lang="en-US" sz="900" dirty="0" smtClean="0"/>
              <a:t> (</a:t>
            </a:r>
            <a:r>
              <a:rPr lang="en-US" sz="900" dirty="0"/>
              <a:t>model reliability</a:t>
            </a:r>
            <a:r>
              <a:rPr lang="en-US" sz="900" dirty="0" smtClean="0"/>
              <a:t>) </a:t>
            </a:r>
            <a:r>
              <a:rPr lang="en-US" sz="900" dirty="0"/>
              <a:t>= -</a:t>
            </a:r>
            <a:r>
              <a:rPr lang="en-US" sz="900" dirty="0" smtClean="0"/>
              <a:t>1.50</a:t>
            </a:r>
            <a:endParaRPr lang="en-US" sz="900" dirty="0"/>
          </a:p>
          <a:p>
            <a:r>
              <a:rPr lang="en-US" sz="900" dirty="0" err="1" smtClean="0"/>
              <a:t>drugEBIlity</a:t>
            </a:r>
            <a:r>
              <a:rPr lang="en-US" sz="900" dirty="0" smtClean="0"/>
              <a:t> score </a:t>
            </a:r>
            <a:r>
              <a:rPr lang="en-US" sz="900" dirty="0"/>
              <a:t>= </a:t>
            </a:r>
            <a:r>
              <a:rPr lang="en-US" sz="900" dirty="0" smtClean="0"/>
              <a:t>0.41</a:t>
            </a:r>
            <a:endParaRPr lang="en-US" sz="900" dirty="0"/>
          </a:p>
        </p:txBody>
      </p:sp>
      <p:pic>
        <p:nvPicPr>
          <p:cNvPr id="36" name="Picture 35" descr="Picture 1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6549289" y="1668885"/>
            <a:ext cx="142053" cy="1405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531" y="2396068"/>
            <a:ext cx="313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115645" y="2398468"/>
            <a:ext cx="313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b.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595600" y="2396068"/>
            <a:ext cx="313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c.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004485" y="5627302"/>
            <a:ext cx="313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624427" y="5629702"/>
            <a:ext cx="313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e.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952820" y="5627302"/>
            <a:ext cx="270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30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4709" y="933987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3342" y="933987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91657" y="933987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60710" y="936633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12363" y="936633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3170" y="936633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59365" y="936633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82109" y="933987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89060" y="933987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58113" y="933987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74349" y="933987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51640" y="933987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2527" y="933987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03373" y="933987"/>
            <a:ext cx="100576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5652" y="933987"/>
            <a:ext cx="99580" cy="224537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grpSp>
        <p:nvGrpSpPr>
          <p:cNvPr id="19" name="Group 108"/>
          <p:cNvGrpSpPr>
            <a:grpSpLocks/>
          </p:cNvGrpSpPr>
          <p:nvPr/>
        </p:nvGrpSpPr>
        <p:grpSpPr bwMode="auto">
          <a:xfrm>
            <a:off x="5739795" y="845740"/>
            <a:ext cx="2492375" cy="78441"/>
            <a:chOff x="6019800" y="838200"/>
            <a:chExt cx="2741145" cy="889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019800" y="887413"/>
              <a:ext cx="2741145" cy="158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8060977" y="838200"/>
              <a:ext cx="46030" cy="8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05437" y="838200"/>
              <a:ext cx="46030" cy="8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21333" y="838200"/>
              <a:ext cx="46029" cy="8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02318" y="838200"/>
              <a:ext cx="46030" cy="8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 rot="5400000">
            <a:off x="4239310" y="-1984297"/>
            <a:ext cx="1456765" cy="7086023"/>
          </a:xfrm>
          <a:prstGeom prst="rect">
            <a:avLst/>
          </a:prstGeom>
        </p:spPr>
        <p:txBody>
          <a:bodyPr wrap="none" lIns="82048" tIns="41024" rIns="82048" bIns="41024" anchor="ctr"/>
          <a:lstStyle/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multiple sugar-binding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MS transport ATP-binding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ATP-binding transporter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fructose </a:t>
            </a:r>
            <a:r>
              <a:rPr lang="en-US" sz="700" dirty="0" err="1">
                <a:latin typeface="+mn-lt"/>
                <a:ea typeface="+mn-ea"/>
                <a:cs typeface="Courier"/>
              </a:rPr>
              <a:t>phosphotransferase</a:t>
            </a:r>
            <a:r>
              <a:rPr lang="en-US" sz="700" dirty="0">
                <a:latin typeface="+mn-lt"/>
                <a:ea typeface="+mn-ea"/>
                <a:cs typeface="Courier"/>
              </a:rPr>
              <a:t> IIABC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fructose </a:t>
            </a:r>
            <a:r>
              <a:rPr lang="en-US" sz="700" dirty="0" err="1">
                <a:latin typeface="+mn-lt"/>
                <a:ea typeface="+mn-ea"/>
                <a:cs typeface="Courier"/>
              </a:rPr>
              <a:t>phosphotransferase</a:t>
            </a:r>
            <a:r>
              <a:rPr lang="en-US" sz="700" dirty="0">
                <a:latin typeface="+mn-lt"/>
                <a:ea typeface="+mn-ea"/>
                <a:cs typeface="Courier"/>
              </a:rPr>
              <a:t> IIBC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fructose </a:t>
            </a:r>
            <a:r>
              <a:rPr lang="en-US" sz="700" dirty="0" err="1">
                <a:latin typeface="+mn-lt"/>
                <a:ea typeface="+mn-ea"/>
                <a:cs typeface="Courier"/>
              </a:rPr>
              <a:t>phosphotransferase</a:t>
            </a:r>
            <a:r>
              <a:rPr lang="en-US" sz="700" dirty="0">
                <a:latin typeface="+mn-lt"/>
                <a:ea typeface="+mn-ea"/>
                <a:cs typeface="Courier"/>
              </a:rPr>
              <a:t> IIA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isocitrate</a:t>
            </a:r>
            <a:r>
              <a:rPr lang="en-US" sz="700" dirty="0">
                <a:latin typeface="+mn-lt"/>
                <a:ea typeface="+mn-ea"/>
                <a:cs typeface="Courier"/>
              </a:rPr>
              <a:t> dehydrogenase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acetylornithine</a:t>
            </a:r>
            <a:r>
              <a:rPr lang="en-US" sz="700" dirty="0">
                <a:latin typeface="+mn-lt"/>
                <a:ea typeface="+mn-ea"/>
                <a:cs typeface="Courier"/>
              </a:rPr>
              <a:t> aminotransferase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purine nucleoside </a:t>
            </a:r>
            <a:r>
              <a:rPr lang="en-US" sz="700" dirty="0" err="1">
                <a:latin typeface="+mn-lt"/>
                <a:ea typeface="+mn-ea"/>
                <a:cs typeface="Courier"/>
              </a:rPr>
              <a:t>phosphorylase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glycogen synthase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Glu1-PO4 </a:t>
            </a:r>
            <a:r>
              <a:rPr lang="en-US" sz="700" dirty="0" err="1">
                <a:latin typeface="+mn-lt"/>
                <a:ea typeface="+mn-ea"/>
                <a:cs typeface="Courier"/>
              </a:rPr>
              <a:t>adenylyltransferase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beta-</a:t>
            </a:r>
            <a:r>
              <a:rPr lang="en-US" sz="700" dirty="0" err="1">
                <a:latin typeface="+mn-lt"/>
                <a:ea typeface="+mn-ea"/>
                <a:cs typeface="Courier"/>
              </a:rPr>
              <a:t>glucosidase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endoglucanase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lactate dehydrogenase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phosphocarrier</a:t>
            </a:r>
            <a:r>
              <a:rPr lang="en-US" sz="700" dirty="0">
                <a:latin typeface="+mn-lt"/>
                <a:ea typeface="+mn-ea"/>
                <a:cs typeface="Courier"/>
              </a:rPr>
              <a:t> protein </a:t>
            </a:r>
            <a:r>
              <a:rPr lang="en-US" sz="700" dirty="0" err="1">
                <a:latin typeface="+mn-lt"/>
                <a:ea typeface="+mn-ea"/>
                <a:cs typeface="Courier"/>
              </a:rPr>
              <a:t>HPr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PEP-</a:t>
            </a:r>
            <a:r>
              <a:rPr lang="en-US" sz="700" dirty="0" err="1">
                <a:latin typeface="+mn-lt"/>
                <a:ea typeface="+mn-ea"/>
                <a:cs typeface="Courier"/>
              </a:rPr>
              <a:t>phosphotransferase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proton/lactic acid pump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lactose-specific PO4-transferase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N'N' DCHC-sensitive ATPase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signal recognition particle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formyltetrahydrofolate</a:t>
            </a:r>
            <a:r>
              <a:rPr lang="en-US" sz="700" dirty="0">
                <a:latin typeface="+mn-lt"/>
                <a:ea typeface="+mn-ea"/>
                <a:cs typeface="Courier"/>
              </a:rPr>
              <a:t> ligase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panthothenate</a:t>
            </a:r>
            <a:r>
              <a:rPr lang="en-US" sz="700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 err="1">
                <a:latin typeface="+mn-lt"/>
                <a:ea typeface="+mn-ea"/>
                <a:cs typeface="Courier"/>
              </a:rPr>
              <a:t>flavoprotein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malolactic</a:t>
            </a:r>
            <a:r>
              <a:rPr lang="en-US" sz="700" dirty="0">
                <a:latin typeface="+mn-lt"/>
                <a:ea typeface="+mn-ea"/>
                <a:cs typeface="Courier"/>
              </a:rPr>
              <a:t> fermentation </a:t>
            </a:r>
            <a:r>
              <a:rPr lang="en-US" sz="700" dirty="0" err="1">
                <a:latin typeface="+mn-lt"/>
                <a:ea typeface="+mn-ea"/>
                <a:cs typeface="Courier"/>
              </a:rPr>
              <a:t>reg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DNA-</a:t>
            </a:r>
            <a:r>
              <a:rPr lang="en-US" sz="700" dirty="0" err="1">
                <a:latin typeface="+mn-lt"/>
                <a:ea typeface="+mn-ea"/>
                <a:cs typeface="Courier"/>
              </a:rPr>
              <a:t>dir</a:t>
            </a:r>
            <a:r>
              <a:rPr lang="en-US" sz="700" dirty="0">
                <a:latin typeface="+mn-lt"/>
                <a:ea typeface="+mn-ea"/>
                <a:cs typeface="Courier"/>
              </a:rPr>
              <a:t> RNA polymerase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glycogen </a:t>
            </a:r>
            <a:r>
              <a:rPr lang="en-US" sz="700" dirty="0" err="1">
                <a:latin typeface="+mn-lt"/>
                <a:ea typeface="+mn-ea"/>
                <a:cs typeface="Courier"/>
              </a:rPr>
              <a:t>phosphorylase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phosphorylase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sucrose </a:t>
            </a:r>
            <a:r>
              <a:rPr lang="en-US" sz="700" dirty="0" err="1">
                <a:latin typeface="+mn-lt"/>
                <a:ea typeface="+mn-ea"/>
                <a:cs typeface="Courier"/>
              </a:rPr>
              <a:t>phosphorylase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GTF-I 1,3α-branch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glucosyltransferase</a:t>
            </a:r>
            <a:r>
              <a:rPr lang="en-US" sz="700" dirty="0">
                <a:latin typeface="+mn-lt"/>
                <a:ea typeface="+mn-ea"/>
                <a:cs typeface="Courier"/>
              </a:rPr>
              <a:t>-SI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glucosyltransferase</a:t>
            </a:r>
            <a:r>
              <a:rPr lang="en-US" sz="700" dirty="0">
                <a:latin typeface="+mn-lt"/>
                <a:ea typeface="+mn-ea"/>
                <a:cs typeface="Courier"/>
              </a:rPr>
              <a:t>-S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1,4α-</a:t>
            </a:r>
            <a:r>
              <a:rPr lang="en-US" sz="700" dirty="0" err="1">
                <a:latin typeface="+mn-lt"/>
                <a:ea typeface="+mn-ea"/>
                <a:cs typeface="Courier"/>
              </a:rPr>
              <a:t>glucan</a:t>
            </a:r>
            <a:r>
              <a:rPr lang="en-US" sz="700" dirty="0">
                <a:latin typeface="+mn-lt"/>
                <a:ea typeface="+mn-ea"/>
                <a:cs typeface="Courier"/>
              </a:rPr>
              <a:t> branching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dextran </a:t>
            </a:r>
            <a:r>
              <a:rPr lang="en-US" sz="700" dirty="0" err="1">
                <a:latin typeface="+mn-lt"/>
                <a:ea typeface="+mn-ea"/>
                <a:cs typeface="Courier"/>
              </a:rPr>
              <a:t>glucosidase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glucan</a:t>
            </a:r>
            <a:r>
              <a:rPr lang="en-US" sz="700" dirty="0">
                <a:latin typeface="+mn-lt"/>
                <a:ea typeface="+mn-ea"/>
                <a:cs typeface="Courier"/>
              </a:rPr>
              <a:t>-binding protein A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secr</a:t>
            </a:r>
            <a:r>
              <a:rPr lang="en-US" sz="700" dirty="0">
                <a:latin typeface="+mn-lt"/>
                <a:ea typeface="+mn-ea"/>
                <a:cs typeface="Courier"/>
              </a:rPr>
              <a:t> peptidoglycan hydrolase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glucan</a:t>
            </a:r>
            <a:r>
              <a:rPr lang="en-US" sz="700" dirty="0">
                <a:latin typeface="+mn-lt"/>
                <a:ea typeface="+mn-ea"/>
                <a:cs typeface="Courier"/>
              </a:rPr>
              <a:t>-binding protein C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BglB</a:t>
            </a:r>
            <a:r>
              <a:rPr lang="en-US" sz="700" dirty="0">
                <a:latin typeface="+mn-lt"/>
                <a:ea typeface="+mn-ea"/>
                <a:cs typeface="Courier"/>
              </a:rPr>
              <a:t>-like </a:t>
            </a:r>
            <a:r>
              <a:rPr lang="en-US" sz="700" dirty="0" err="1">
                <a:latin typeface="+mn-lt"/>
                <a:ea typeface="+mn-ea"/>
                <a:cs typeface="Courier"/>
              </a:rPr>
              <a:t>Gbp</a:t>
            </a:r>
            <a:r>
              <a:rPr lang="en-US" sz="700" dirty="0">
                <a:latin typeface="+mn-lt"/>
                <a:ea typeface="+mn-ea"/>
                <a:cs typeface="Courier"/>
              </a:rPr>
              <a:t> with lipase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GbpC</a:t>
            </a:r>
            <a:r>
              <a:rPr lang="en-US" sz="700" dirty="0">
                <a:latin typeface="+mn-lt"/>
                <a:ea typeface="+mn-ea"/>
                <a:cs typeface="Courier"/>
              </a:rPr>
              <a:t> response regulator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major cell-surface </a:t>
            </a:r>
            <a:r>
              <a:rPr lang="en-US" sz="700" dirty="0" err="1">
                <a:latin typeface="+mn-lt"/>
                <a:ea typeface="+mn-ea"/>
                <a:cs typeface="Courier"/>
              </a:rPr>
              <a:t>adhesin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cell surface antigen I/II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collagen-binding </a:t>
            </a:r>
            <a:r>
              <a:rPr lang="en-US" sz="700" dirty="0" err="1">
                <a:latin typeface="+mn-lt"/>
                <a:ea typeface="+mn-ea"/>
                <a:cs typeface="Courier"/>
              </a:rPr>
              <a:t>adhesin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amylase-binding protein A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amylase-binding protein B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ATP-binding transporter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competence </a:t>
            </a:r>
            <a:r>
              <a:rPr lang="en-US" sz="700" dirty="0" err="1">
                <a:latin typeface="+mn-lt"/>
                <a:ea typeface="+mn-ea"/>
                <a:cs typeface="Courier"/>
              </a:rPr>
              <a:t>histidine</a:t>
            </a:r>
            <a:r>
              <a:rPr lang="en-US" sz="700" dirty="0">
                <a:latin typeface="+mn-lt"/>
                <a:ea typeface="+mn-ea"/>
                <a:cs typeface="Courier"/>
              </a:rPr>
              <a:t> kinase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competence transcriptional </a:t>
            </a:r>
            <a:r>
              <a:rPr lang="en-US" sz="700" dirty="0" err="1">
                <a:latin typeface="+mn-lt"/>
                <a:ea typeface="+mn-ea"/>
                <a:cs typeface="Courier"/>
              </a:rPr>
              <a:t>reg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biofilm regulatory protein A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response regulator of BrpA-1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response regulator of BrpA-2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lantibiotic</a:t>
            </a:r>
            <a:r>
              <a:rPr lang="en-US" sz="700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 err="1">
                <a:latin typeface="+mn-lt"/>
                <a:ea typeface="+mn-ea"/>
                <a:cs typeface="Courier"/>
              </a:rPr>
              <a:t>mutacin</a:t>
            </a:r>
            <a:r>
              <a:rPr lang="en-US" sz="700" dirty="0">
                <a:latin typeface="+mn-lt"/>
                <a:ea typeface="+mn-ea"/>
                <a:cs typeface="Courier"/>
              </a:rPr>
              <a:t> II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lantibiotic</a:t>
            </a:r>
            <a:r>
              <a:rPr lang="en-US" sz="700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 err="1">
                <a:latin typeface="+mn-lt"/>
                <a:ea typeface="+mn-ea"/>
                <a:cs typeface="Courier"/>
              </a:rPr>
              <a:t>mutacin</a:t>
            </a:r>
            <a:r>
              <a:rPr lang="en-US" sz="700" dirty="0">
                <a:latin typeface="+mn-lt"/>
                <a:ea typeface="+mn-ea"/>
                <a:cs typeface="Courier"/>
              </a:rPr>
              <a:t> 1140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lantibiotic</a:t>
            </a:r>
            <a:r>
              <a:rPr lang="en-US" sz="700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 err="1">
                <a:latin typeface="+mn-lt"/>
                <a:ea typeface="+mn-ea"/>
                <a:cs typeface="Courier"/>
              </a:rPr>
              <a:t>mutacin</a:t>
            </a:r>
            <a:r>
              <a:rPr lang="en-US" sz="700" dirty="0">
                <a:latin typeface="+mn-lt"/>
                <a:ea typeface="+mn-ea"/>
                <a:cs typeface="Courier"/>
              </a:rPr>
              <a:t> M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lantibiotic</a:t>
            </a:r>
            <a:r>
              <a:rPr lang="en-US" sz="700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 err="1">
                <a:latin typeface="+mn-lt"/>
                <a:ea typeface="+mn-ea"/>
                <a:cs typeface="Courier"/>
              </a:rPr>
              <a:t>mutacin</a:t>
            </a:r>
            <a:r>
              <a:rPr lang="en-US" sz="700" dirty="0">
                <a:latin typeface="+mn-lt"/>
                <a:ea typeface="+mn-ea"/>
                <a:cs typeface="Courier"/>
              </a:rPr>
              <a:t> B-Ny266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bacteriocin</a:t>
            </a:r>
            <a:r>
              <a:rPr lang="en-US" sz="700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 err="1">
                <a:latin typeface="+mn-lt"/>
                <a:ea typeface="+mn-ea"/>
                <a:cs typeface="Courier"/>
              </a:rPr>
              <a:t>SmbA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bacteriocin</a:t>
            </a:r>
            <a:r>
              <a:rPr lang="en-US" sz="700" dirty="0">
                <a:latin typeface="+mn-lt"/>
                <a:ea typeface="+mn-ea"/>
                <a:cs typeface="Courier"/>
              </a:rPr>
              <a:t> secretion protein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bacteriocin</a:t>
            </a:r>
            <a:r>
              <a:rPr lang="en-US" sz="700" dirty="0">
                <a:latin typeface="+mn-lt"/>
                <a:ea typeface="+mn-ea"/>
                <a:cs typeface="Courier"/>
              </a:rPr>
              <a:t> peptide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undecaprenol</a:t>
            </a:r>
            <a:r>
              <a:rPr lang="en-US" sz="700" dirty="0">
                <a:latin typeface="+mn-lt"/>
                <a:ea typeface="+mn-ea"/>
                <a:cs typeface="Courier"/>
              </a:rPr>
              <a:t> kinase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rRNA</a:t>
            </a:r>
            <a:r>
              <a:rPr lang="en-US" sz="700" dirty="0">
                <a:latin typeface="+mn-lt"/>
                <a:ea typeface="+mn-ea"/>
                <a:cs typeface="Courier"/>
              </a:rPr>
              <a:t> maturation factor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+mn-lt"/>
                <a:ea typeface="+mn-ea"/>
                <a:cs typeface="Courier"/>
              </a:rPr>
              <a:t>mutacin</a:t>
            </a:r>
            <a:r>
              <a:rPr lang="en-US" sz="700" dirty="0">
                <a:latin typeface="+mn-lt"/>
                <a:ea typeface="+mn-ea"/>
                <a:cs typeface="Courier"/>
              </a:rPr>
              <a:t> 1140 modifying enzyme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serine-threonine kinase </a:t>
            </a:r>
            <a:r>
              <a:rPr lang="en-US" sz="700" dirty="0" err="1">
                <a:latin typeface="+mn-lt"/>
                <a:ea typeface="+mn-ea"/>
                <a:cs typeface="Courier"/>
              </a:rPr>
              <a:t>PknB</a:t>
            </a:r>
            <a:endParaRPr lang="en-US" sz="700" dirty="0">
              <a:latin typeface="+mn-lt"/>
              <a:ea typeface="+mn-ea"/>
              <a:cs typeface="Courier"/>
            </a:endParaRP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oxidative stress sensor kinase</a:t>
            </a:r>
          </a:p>
          <a:p>
            <a:pPr algn="r"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ea typeface="+mn-ea"/>
                <a:cs typeface="Courier"/>
              </a:rPr>
              <a:t>collagenase</a:t>
            </a:r>
          </a:p>
        </p:txBody>
      </p: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1737852" y="305193"/>
            <a:ext cx="6487102" cy="276999"/>
            <a:chOff x="1617275" y="410276"/>
            <a:chExt cx="7136112" cy="314318"/>
          </a:xfrm>
        </p:grpSpPr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6012242" y="410276"/>
              <a:ext cx="2741145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alibri" pitchFamily="-65" charset="0"/>
                </a:rPr>
                <a:t>metabolism</a:t>
              </a: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3831381" y="410276"/>
              <a:ext cx="2080353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alibri" pitchFamily="-65" charset="0"/>
                </a:rPr>
                <a:t>attachment</a:t>
              </a:r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1617275" y="410276"/>
              <a:ext cx="2116525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alibri" pitchFamily="-65" charset="0"/>
                </a:rPr>
                <a:t>coordination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617275" y="716887"/>
              <a:ext cx="2116226" cy="1589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31930" y="716887"/>
              <a:ext cx="2079712" cy="1589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11660" y="716887"/>
              <a:ext cx="2741727" cy="1589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1626727" y="82707"/>
            <a:ext cx="6606886" cy="29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65" charset="0"/>
              </a:rPr>
              <a:t>proteins by functional similarity</a:t>
            </a: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7610159" y="544582"/>
            <a:ext cx="614795" cy="35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alibri" pitchFamily="-65" charset="0"/>
              </a:rPr>
              <a:t>sugar uptake</a:t>
            </a: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7164216" y="544582"/>
            <a:ext cx="588818" cy="36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alibri" pitchFamily="-65" charset="0"/>
              </a:rPr>
              <a:t>nutrient</a:t>
            </a:r>
          </a:p>
          <a:p>
            <a:pPr algn="ctr"/>
            <a:r>
              <a:rPr lang="en-US" sz="900">
                <a:latin typeface="Calibri" pitchFamily="-65" charset="0"/>
              </a:rPr>
              <a:t>uptake</a:t>
            </a:r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>
            <a:off x="6757239" y="543181"/>
            <a:ext cx="614795" cy="35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alibri" pitchFamily="-65" charset="0"/>
              </a:rPr>
              <a:t>energy storage</a:t>
            </a:r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6190067" y="544582"/>
            <a:ext cx="699944" cy="35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alibri" pitchFamily="-65" charset="0"/>
              </a:rPr>
              <a:t>acid production</a:t>
            </a:r>
          </a:p>
        </p:txBody>
      </p:sp>
      <p:sp>
        <p:nvSpPr>
          <p:cNvPr id="38" name="Rectangle 90"/>
          <p:cNvSpPr>
            <a:spLocks noChangeArrowheads="1"/>
          </p:cNvSpPr>
          <p:nvPr/>
        </p:nvSpPr>
        <p:spPr bwMode="auto">
          <a:xfrm>
            <a:off x="5608466" y="544582"/>
            <a:ext cx="701386" cy="35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alibri" pitchFamily="-65" charset="0"/>
              </a:rPr>
              <a:t>acid tolerance</a:t>
            </a:r>
          </a:p>
        </p:txBody>
      </p:sp>
      <p:sp>
        <p:nvSpPr>
          <p:cNvPr id="39" name="Rectangle 91"/>
          <p:cNvSpPr>
            <a:spLocks noChangeArrowheads="1"/>
          </p:cNvSpPr>
          <p:nvPr/>
        </p:nvSpPr>
        <p:spPr bwMode="auto">
          <a:xfrm rot="5400000">
            <a:off x="7388774" y="1297987"/>
            <a:ext cx="2007256" cy="2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r>
              <a:rPr lang="en-US" sz="1300" i="1" dirty="0" err="1">
                <a:latin typeface="Calibri" pitchFamily="-65" charset="0"/>
              </a:rPr>
              <a:t>S. mutans</a:t>
            </a:r>
            <a:r>
              <a:rPr lang="en-US" sz="1300" i="1" dirty="0">
                <a:latin typeface="Calibri" pitchFamily="-65" charset="0"/>
              </a:rPr>
              <a:t> </a:t>
            </a:r>
            <a:r>
              <a:rPr lang="en-US" sz="1300" dirty="0">
                <a:latin typeface="Calibri" pitchFamily="-65" charset="0"/>
              </a:rPr>
              <a:t>virulence factors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749647" y="887762"/>
            <a:ext cx="1892011" cy="1401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765648" y="845740"/>
            <a:ext cx="41852" cy="78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003648" y="845740"/>
            <a:ext cx="41852" cy="78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109"/>
          <p:cNvSpPr>
            <a:spLocks noChangeArrowheads="1"/>
          </p:cNvSpPr>
          <p:nvPr/>
        </p:nvSpPr>
        <p:spPr bwMode="auto">
          <a:xfrm>
            <a:off x="4807500" y="544582"/>
            <a:ext cx="834159" cy="35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alibri" pitchFamily="-65" charset="0"/>
              </a:rPr>
              <a:t>glucan production</a:t>
            </a:r>
          </a:p>
        </p:txBody>
      </p:sp>
      <p:sp>
        <p:nvSpPr>
          <p:cNvPr id="44" name="Rectangle 110"/>
          <p:cNvSpPr>
            <a:spLocks noChangeArrowheads="1"/>
          </p:cNvSpPr>
          <p:nvPr/>
        </p:nvSpPr>
        <p:spPr bwMode="auto">
          <a:xfrm>
            <a:off x="4045500" y="544582"/>
            <a:ext cx="720148" cy="35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alibri" pitchFamily="-65" charset="0"/>
              </a:rPr>
              <a:t>glucan attachment</a:t>
            </a:r>
          </a:p>
        </p:txBody>
      </p:sp>
      <p:sp>
        <p:nvSpPr>
          <p:cNvPr id="45" name="Rectangle 111"/>
          <p:cNvSpPr>
            <a:spLocks noChangeArrowheads="1"/>
          </p:cNvSpPr>
          <p:nvPr/>
        </p:nvSpPr>
        <p:spPr bwMode="auto">
          <a:xfrm>
            <a:off x="3619761" y="544582"/>
            <a:ext cx="526761" cy="35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alibri" pitchFamily="-65" charset="0"/>
              </a:rPr>
              <a:t>other</a:t>
            </a:r>
          </a:p>
          <a:p>
            <a:pPr algn="ctr"/>
            <a:r>
              <a:rPr lang="en-US" sz="900">
                <a:latin typeface="Calibri" pitchFamily="-65" charset="0"/>
              </a:rPr>
              <a:t>attach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737852" y="886362"/>
            <a:ext cx="1923761" cy="14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023726" y="845740"/>
            <a:ext cx="41853" cy="78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52587" y="845740"/>
            <a:ext cx="41852" cy="78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122"/>
          <p:cNvSpPr>
            <a:spLocks noChangeArrowheads="1"/>
          </p:cNvSpPr>
          <p:nvPr/>
        </p:nvSpPr>
        <p:spPr bwMode="auto">
          <a:xfrm>
            <a:off x="3065579" y="544582"/>
            <a:ext cx="596034" cy="35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alibri" pitchFamily="-65" charset="0"/>
              </a:rPr>
              <a:t>quorum sensing</a:t>
            </a:r>
          </a:p>
        </p:txBody>
      </p:sp>
      <p:sp>
        <p:nvSpPr>
          <p:cNvPr id="50" name="Rectangle 123"/>
          <p:cNvSpPr>
            <a:spLocks noChangeArrowheads="1"/>
          </p:cNvSpPr>
          <p:nvPr/>
        </p:nvSpPr>
        <p:spPr bwMode="auto">
          <a:xfrm>
            <a:off x="2302135" y="613218"/>
            <a:ext cx="721591" cy="22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alibri" pitchFamily="-65" charset="0"/>
              </a:rPr>
              <a:t>lantibiotics</a:t>
            </a:r>
          </a:p>
        </p:txBody>
      </p:sp>
      <p:sp>
        <p:nvSpPr>
          <p:cNvPr id="51" name="Rectangle 124"/>
          <p:cNvSpPr>
            <a:spLocks noChangeArrowheads="1"/>
          </p:cNvSpPr>
          <p:nvPr/>
        </p:nvSpPr>
        <p:spPr bwMode="auto">
          <a:xfrm>
            <a:off x="1652704" y="544582"/>
            <a:ext cx="665307" cy="35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alibri" pitchFamily="-65" charset="0"/>
              </a:rPr>
              <a:t>lantibiotic regulation</a:t>
            </a:r>
          </a:p>
        </p:txBody>
      </p:sp>
      <p:sp>
        <p:nvSpPr>
          <p:cNvPr id="53" name="Rectangle 52"/>
          <p:cNvSpPr/>
          <p:nvPr/>
        </p:nvSpPr>
        <p:spPr bwMode="auto">
          <a:xfrm rot="10800000">
            <a:off x="1306338" y="4992635"/>
            <a:ext cx="382444" cy="1493184"/>
          </a:xfrm>
          <a:prstGeom prst="rect">
            <a:avLst/>
          </a:prstGeom>
          <a:noFill/>
        </p:spPr>
        <p:txBody>
          <a:bodyPr wrap="none" lIns="91429" tIns="45714" rIns="91429" bIns="45714"/>
          <a:lstStyle/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H. sapiens</a:t>
            </a:r>
            <a:endParaRPr lang="en-US" sz="700" i="1" dirty="0">
              <a:latin typeface="+mn-lt"/>
              <a:ea typeface="+mn-ea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rhamnosus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(ATCC-53103)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paracasei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(ATCC-27092)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parasanguinis</a:t>
            </a:r>
            <a:endParaRPr lang="en-US" sz="700" i="1" dirty="0">
              <a:latin typeface="+mn-lt"/>
              <a:ea typeface="+mn-ea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sanguinis</a:t>
            </a:r>
            <a:endParaRPr lang="en-US" sz="700" i="1" dirty="0">
              <a:latin typeface="+mn-lt"/>
              <a:ea typeface="+mn-ea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salivarius</a:t>
            </a:r>
            <a:endParaRPr lang="en-US" sz="700" i="1" dirty="0">
              <a:latin typeface="+mn-lt"/>
              <a:ea typeface="+mn-ea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oralis</a:t>
            </a:r>
            <a:endParaRPr lang="en-US" sz="700" i="1" dirty="0">
              <a:latin typeface="+mn-lt"/>
              <a:ea typeface="+mn-ea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mitis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(ATCC-6249)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mitis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(SK597)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mitis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(SK564)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mitis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(SK321)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mitis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(B6)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mitis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(NCTC-2261)</a:t>
            </a:r>
          </a:p>
        </p:txBody>
      </p:sp>
      <p:sp>
        <p:nvSpPr>
          <p:cNvPr id="54" name="TextBox 8"/>
          <p:cNvSpPr txBox="1">
            <a:spLocks noChangeArrowheads="1"/>
          </p:cNvSpPr>
          <p:nvPr/>
        </p:nvSpPr>
        <p:spPr bwMode="auto">
          <a:xfrm rot="5400000">
            <a:off x="7028174" y="4595708"/>
            <a:ext cx="307041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65" charset="0"/>
              </a:rPr>
              <a:t>phylogenetic profiles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 rot="10800000">
            <a:off x="1622395" y="6426617"/>
            <a:ext cx="6645854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65" charset="0"/>
              </a:rPr>
              <a:t>protein similarity</a:t>
            </a:r>
          </a:p>
          <a:p>
            <a:pPr algn="ctr"/>
            <a:r>
              <a:rPr lang="en-US" sz="1100" dirty="0" smtClean="0">
                <a:latin typeface="Calibri" pitchFamily="-65" charset="0"/>
              </a:rPr>
              <a:t>(matching HMM columns </a:t>
            </a:r>
            <a:r>
              <a:rPr lang="en-US" sz="1100" dirty="0">
                <a:latin typeface="Calibri" pitchFamily="-65" charset="0"/>
              </a:rPr>
              <a:t>/ </a:t>
            </a:r>
            <a:r>
              <a:rPr lang="en-US" sz="1100" dirty="0" smtClean="0">
                <a:latin typeface="Calibri" pitchFamily="-65" charset="0"/>
              </a:rPr>
              <a:t>length of protein)</a:t>
            </a:r>
            <a:endParaRPr lang="en-US" sz="1100" dirty="0">
              <a:latin typeface="Calibri" pitchFamily="-65" charset="0"/>
            </a:endParaRPr>
          </a:p>
        </p:txBody>
      </p:sp>
      <p:sp>
        <p:nvSpPr>
          <p:cNvPr id="56" name="Rectangle 35"/>
          <p:cNvSpPr>
            <a:spLocks noChangeArrowheads="1"/>
          </p:cNvSpPr>
          <p:nvPr/>
        </p:nvSpPr>
        <p:spPr bwMode="auto">
          <a:xfrm rot="5400000">
            <a:off x="7473674" y="3964753"/>
            <a:ext cx="1762333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Calibri" pitchFamily="-65" charset="0"/>
              </a:rPr>
              <a:t>target proteomes</a:t>
            </a: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 rot="5400000">
            <a:off x="7393702" y="5513160"/>
            <a:ext cx="1954027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Calibri" pitchFamily="-65" charset="0"/>
              </a:rPr>
              <a:t>antitarget proteomes</a:t>
            </a:r>
          </a:p>
        </p:txBody>
      </p:sp>
      <p:sp>
        <p:nvSpPr>
          <p:cNvPr id="58" name="Rectangle 57"/>
          <p:cNvSpPr/>
          <p:nvPr/>
        </p:nvSpPr>
        <p:spPr bwMode="auto">
          <a:xfrm rot="10800000">
            <a:off x="1306338" y="3150365"/>
            <a:ext cx="382444" cy="1857375"/>
          </a:xfrm>
          <a:prstGeom prst="rect">
            <a:avLst/>
          </a:prstGeom>
          <a:noFill/>
        </p:spPr>
        <p:txBody>
          <a:bodyPr wrap="none" lIns="91429" tIns="45714" rIns="91429" bIns="45714" anchor="b"/>
          <a:lstStyle/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V. parvula</a:t>
            </a:r>
            <a:endParaRPr lang="en-US" sz="700" i="1" dirty="0">
              <a:latin typeface="+mn-lt"/>
              <a:ea typeface="+mn-ea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B. longum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(strain DJO10A)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B. dentium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(ATCC-27534)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fermentum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(CECT-5716)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fermentum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(28-3-CHN)</a:t>
            </a:r>
          </a:p>
          <a:p>
            <a:pPr defTabSz="4102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fermentum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(ATCC-14931)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fermentum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(IFO-3956/LMG-18251)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salivarius</a:t>
            </a:r>
            <a:r>
              <a:rPr lang="en-US" sz="700" i="1" dirty="0">
                <a:latin typeface="+mn-lt"/>
                <a:ea typeface="+mn-ea"/>
                <a:cs typeface="Courier"/>
              </a:rPr>
              <a:t> subsp. </a:t>
            </a:r>
            <a:r>
              <a:rPr lang="en-US" sz="700" i="1" dirty="0" err="1">
                <a:latin typeface="+mn-lt"/>
                <a:ea typeface="+mn-ea"/>
                <a:cs typeface="Courier"/>
              </a:rPr>
              <a:t>salivarius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(UCC118)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salivarius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(ACS-116-V-Col5a)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salivarius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(CECT-5713)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salivarius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(ATCC-11741)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casei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(BL23)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casei</a:t>
            </a:r>
            <a:r>
              <a:rPr lang="en-US" sz="700" i="1" dirty="0">
                <a:latin typeface="+mn-lt"/>
                <a:ea typeface="+mn-ea"/>
                <a:cs typeface="Courier"/>
              </a:rPr>
              <a:t> </a:t>
            </a:r>
            <a:r>
              <a:rPr lang="en-US" sz="700" dirty="0">
                <a:latin typeface="+mn-lt"/>
                <a:ea typeface="+mn-ea"/>
                <a:cs typeface="Courier"/>
              </a:rPr>
              <a:t>(Zhang)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L.casei</a:t>
            </a:r>
            <a:r>
              <a:rPr lang="en-US" sz="700" dirty="0">
                <a:latin typeface="+mn-lt"/>
                <a:ea typeface="+mn-ea"/>
                <a:cs typeface="Courier"/>
              </a:rPr>
              <a:t> (ATCC-334)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L. acidophilus</a:t>
            </a:r>
            <a:endParaRPr lang="en-US" sz="700" i="1" dirty="0">
              <a:latin typeface="+mn-lt"/>
              <a:ea typeface="+mn-ea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gordonii</a:t>
            </a:r>
            <a:endParaRPr lang="en-US" sz="700" i="1" dirty="0">
              <a:latin typeface="+mn-lt"/>
              <a:ea typeface="+mn-ea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 err="1">
                <a:latin typeface="+mn-lt"/>
                <a:ea typeface="+mn-ea"/>
                <a:cs typeface="Courier"/>
              </a:rPr>
              <a:t>S. mutans</a:t>
            </a:r>
            <a:r>
              <a:rPr lang="en-US" sz="700" dirty="0">
                <a:latin typeface="+mn-lt"/>
                <a:ea typeface="+mn-ea"/>
                <a:cs typeface="Courier"/>
              </a:rPr>
              <a:t> serotype c (NN2025)</a:t>
            </a: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 rot="5400000">
            <a:off x="7718696" y="2776379"/>
            <a:ext cx="1304040" cy="22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-65" charset="0"/>
              </a:rPr>
              <a:t>modelable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Calibri" pitchFamily="-65" charset="0"/>
              </a:rPr>
              <a:t>  </a:t>
            </a:r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  <a:latin typeface="Calibri" pitchFamily="-65" charset="0"/>
              </a:rPr>
              <a:t>druggable</a:t>
            </a:r>
            <a:endParaRPr lang="en-US" sz="900" b="1" dirty="0">
              <a:solidFill>
                <a:schemeClr val="accent3">
                  <a:lumMod val="50000"/>
                </a:schemeClr>
              </a:solidFill>
              <a:latin typeface="Calibri" pitchFamily="-65" charset="0"/>
            </a:endParaRPr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 rot="5400000">
            <a:off x="8065080" y="2759821"/>
            <a:ext cx="878261" cy="22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4" rIns="82048" bIns="4102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latin typeface="Calibri" pitchFamily="-65" charset="0"/>
              </a:rPr>
              <a:t>tractability</a:t>
            </a:r>
          </a:p>
        </p:txBody>
      </p:sp>
      <p:sp>
        <p:nvSpPr>
          <p:cNvPr id="64" name="Rectangle 63"/>
          <p:cNvSpPr/>
          <p:nvPr/>
        </p:nvSpPr>
        <p:spPr>
          <a:xfrm rot="5400000">
            <a:off x="4557490" y="-971566"/>
            <a:ext cx="834838" cy="7086023"/>
          </a:xfrm>
          <a:prstGeom prst="rect">
            <a:avLst/>
          </a:prstGeom>
        </p:spPr>
        <p:txBody>
          <a:bodyPr wrap="none" lIns="82048" tIns="41024" rIns="82048" bIns="41024" anchor="ctr"/>
          <a:lstStyle/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Q00749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Q00752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P72477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latin typeface="Courier"/>
                <a:cs typeface="Courier"/>
              </a:rPr>
              <a:t>Q8DUN3</a:t>
            </a: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Q8DWE7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Q8DWE6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Q59940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Q59928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Q8DTU4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Q8CWX0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Q8DT53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Q8DUE7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Q8CVC4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P26283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P45596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P45595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P50976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P26426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P95783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Q54431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Q59925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Q8DU74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Q8DWC9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Q8DWG2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Q8DT55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Q8DT31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P10249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P08987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P13470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P49331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Q8DT52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Q99040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Q8DRV2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Q8DWM3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Q8DTF1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Q8DUW9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Q9S151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P11657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P23504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Q76H84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A8AZZ3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A8AUM3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Q8DW05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Q8DS94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Q8DS39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Q8DVR0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Q8DVJ9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Q8DVJ8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O54329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O68586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Q7BV70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P80666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Q5TLL1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Q8DSA3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Q8CVC8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Q05888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Q8DSY7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O68588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Q8DVK1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Q8DT64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Q8DUX4</a:t>
            </a:r>
          </a:p>
        </p:txBody>
      </p:sp>
      <p:pic>
        <p:nvPicPr>
          <p:cNvPr id="66" name="Picture 65" descr="6simplot.20111208.pdf"/>
          <p:cNvPicPr>
            <a:picLocks noChangeAspect="1"/>
          </p:cNvPicPr>
          <p:nvPr/>
        </p:nvPicPr>
        <p:blipFill>
          <a:blip r:embed="rId3"/>
          <a:srcRect r="49767" b="8823"/>
          <a:stretch>
            <a:fillRect/>
          </a:stretch>
        </p:blipFill>
        <p:spPr>
          <a:xfrm rot="5400000">
            <a:off x="4045663" y="825129"/>
            <a:ext cx="1800815" cy="6514580"/>
          </a:xfrm>
          <a:prstGeom prst="rect">
            <a:avLst/>
          </a:prstGeom>
        </p:spPr>
      </p:pic>
      <p:pic>
        <p:nvPicPr>
          <p:cNvPr id="67" name="Picture 66" descr="6simplot.20111208.pdf"/>
          <p:cNvPicPr>
            <a:picLocks noChangeAspect="1"/>
          </p:cNvPicPr>
          <p:nvPr/>
        </p:nvPicPr>
        <p:blipFill>
          <a:blip r:embed="rId3"/>
          <a:srcRect l="50047" r="-241" b="8823"/>
          <a:stretch>
            <a:fillRect/>
          </a:stretch>
        </p:blipFill>
        <p:spPr>
          <a:xfrm rot="5400000">
            <a:off x="4246185" y="2471993"/>
            <a:ext cx="1399770" cy="6514580"/>
          </a:xfrm>
          <a:prstGeom prst="rect">
            <a:avLst/>
          </a:prstGeom>
        </p:spPr>
      </p:pic>
      <p:pic>
        <p:nvPicPr>
          <p:cNvPr id="2" name="Picture 1" descr="DataBars-drugEBIlity-2012031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 flipV="1">
            <a:off x="4705378" y="-376321"/>
            <a:ext cx="515464" cy="6820857"/>
          </a:xfrm>
          <a:prstGeom prst="rect">
            <a:avLst/>
          </a:prstGeom>
        </p:spPr>
      </p:pic>
      <p:pic>
        <p:nvPicPr>
          <p:cNvPr id="3" name="Picture 2" descr="DataBars-modelability-2012031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 flipH="1" flipV="1">
            <a:off x="4749114" y="-695468"/>
            <a:ext cx="427998" cy="6820857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1735840" y="3036185"/>
            <a:ext cx="647700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734998" y="2665878"/>
            <a:ext cx="647700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735840" y="3124376"/>
            <a:ext cx="647700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734998" y="2764731"/>
            <a:ext cx="647700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2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DataBars-drugEBIlity-20120311-fig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 flipV="1">
            <a:off x="8058150" y="1681164"/>
            <a:ext cx="768350" cy="1685925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7759700" y="2517775"/>
            <a:ext cx="13652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759700" y="2652341"/>
            <a:ext cx="1365250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ataBars-drugEBIlity-20120311-fig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 flipV="1">
            <a:off x="3511412" y="-1300053"/>
            <a:ext cx="726957" cy="7646104"/>
          </a:xfrm>
          <a:prstGeom prst="rect">
            <a:avLst/>
          </a:prstGeom>
        </p:spPr>
      </p:pic>
      <p:pic>
        <p:nvPicPr>
          <p:cNvPr id="4" name="Picture 3" descr="DataBars-modelability-20120311-fig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 flipH="1" flipV="1">
            <a:off x="3644330" y="-1526453"/>
            <a:ext cx="461121" cy="7646107"/>
          </a:xfrm>
          <a:prstGeom prst="rect">
            <a:avLst/>
          </a:prstGeom>
        </p:spPr>
      </p:pic>
      <p:sp>
        <p:nvSpPr>
          <p:cNvPr id="18435" name="TextBox 8"/>
          <p:cNvSpPr txBox="1">
            <a:spLocks noChangeArrowheads="1"/>
          </p:cNvSpPr>
          <p:nvPr/>
        </p:nvSpPr>
        <p:spPr bwMode="auto">
          <a:xfrm rot="5400000">
            <a:off x="7752556" y="4362555"/>
            <a:ext cx="3479800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65" charset="0"/>
              </a:rPr>
              <a:t>phylogenetic profiles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7744617" y="904081"/>
            <a:ext cx="1417638" cy="1412875"/>
          </a:xfrm>
          <a:prstGeom prst="rect">
            <a:avLst/>
          </a:prstGeom>
          <a:effectLst/>
        </p:spPr>
        <p:txBody>
          <a:bodyPr wrap="none" lIns="91429" tIns="45714" rIns="91429" bIns="45714" anchor="ctr"/>
          <a:lstStyle/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Adhesin</a:t>
            </a:r>
            <a:r>
              <a:rPr lang="en-US" sz="570" dirty="0">
                <a:latin typeface="+mn-lt"/>
                <a:ea typeface="+mn-ea"/>
                <a:cs typeface="Courier"/>
              </a:rPr>
              <a:t> A3VP1 of </a:t>
            </a:r>
            <a:r>
              <a:rPr lang="en-US" sz="570" dirty="0" err="1">
                <a:latin typeface="+mn-lt"/>
                <a:ea typeface="+mn-ea"/>
                <a:cs typeface="Courier"/>
              </a:rPr>
              <a:t>AntigenI</a:t>
            </a:r>
            <a:r>
              <a:rPr lang="en-US" sz="570" dirty="0">
                <a:latin typeface="+mn-lt"/>
                <a:ea typeface="+mn-ea"/>
                <a:cs typeface="Courier"/>
              </a:rPr>
              <a:t>/II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Glucosamine-6-phosphate </a:t>
            </a:r>
            <a:r>
              <a:rPr lang="en-US" sz="570" dirty="0" err="1">
                <a:latin typeface="+mn-lt"/>
                <a:ea typeface="+mn-ea"/>
                <a:cs typeface="Courier"/>
              </a:rPr>
              <a:t>deaminase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Mn</a:t>
            </a:r>
            <a:r>
              <a:rPr lang="en-US" sz="570" dirty="0">
                <a:latin typeface="+mn-lt"/>
                <a:ea typeface="+mn-ea"/>
                <a:cs typeface="Courier"/>
              </a:rPr>
              <a:t>-dependent inorganic </a:t>
            </a:r>
            <a:r>
              <a:rPr lang="en-US" sz="570" dirty="0" err="1">
                <a:latin typeface="+mn-lt"/>
                <a:ea typeface="+mn-ea"/>
                <a:cs typeface="Courier"/>
              </a:rPr>
              <a:t>pyrophosphatase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Unknown function 1377c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Isopropylmalate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dehydratase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V-region of antigen I/II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Phosphatase/hydrolase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Phosphatase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NADP-dependent GAPDH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Unknown enzyme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Dihydroorotate</a:t>
            </a:r>
            <a:r>
              <a:rPr lang="en-US" sz="570" dirty="0">
                <a:latin typeface="+mn-lt"/>
                <a:ea typeface="+mn-ea"/>
                <a:cs typeface="Courier"/>
              </a:rPr>
              <a:t> dehydrogenase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Dextran </a:t>
            </a:r>
            <a:r>
              <a:rPr lang="en-US" sz="570" dirty="0" err="1">
                <a:latin typeface="+mn-lt"/>
                <a:ea typeface="+mn-ea"/>
                <a:cs typeface="Courier"/>
              </a:rPr>
              <a:t>glucosidase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Dextran </a:t>
            </a:r>
            <a:r>
              <a:rPr lang="en-US" sz="570" dirty="0" err="1">
                <a:latin typeface="+mn-lt"/>
                <a:ea typeface="+mn-ea"/>
                <a:cs typeface="Courier"/>
              </a:rPr>
              <a:t>glucosidase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Peptide chain release factor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Tagatose</a:t>
            </a:r>
            <a:r>
              <a:rPr lang="en-US" sz="570" dirty="0">
                <a:latin typeface="+mn-lt"/>
                <a:ea typeface="+mn-ea"/>
                <a:cs typeface="Courier"/>
              </a:rPr>
              <a:t> 1,6-aldolase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Carboxymuconolactone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smtClean="0">
                <a:latin typeface="+mn-lt"/>
                <a:ea typeface="+mn-ea"/>
                <a:cs typeface="Courier"/>
              </a:rPr>
              <a:t>decarboxylase</a:t>
            </a:r>
            <a:endParaRPr lang="en-US" sz="570" dirty="0">
              <a:latin typeface="+mn-lt"/>
              <a:ea typeface="+mn-ea"/>
              <a:cs typeface="Courier"/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 rot="10800000">
            <a:off x="2590800" y="6274441"/>
            <a:ext cx="4938712" cy="49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65" charset="0"/>
              </a:rPr>
              <a:t>protein similarity</a:t>
            </a:r>
          </a:p>
          <a:p>
            <a:pPr algn="ctr"/>
            <a:r>
              <a:rPr lang="en-US" sz="1200" dirty="0">
                <a:latin typeface="Calibri" pitchFamily="-65" charset="0"/>
              </a:rPr>
              <a:t>(matching HMM columns / length of protein)</a:t>
            </a:r>
          </a:p>
        </p:txBody>
      </p:sp>
      <p:sp>
        <p:nvSpPr>
          <p:cNvPr id="18438" name="Rectangle 35"/>
          <p:cNvSpPr>
            <a:spLocks noChangeArrowheads="1"/>
          </p:cNvSpPr>
          <p:nvPr/>
        </p:nvSpPr>
        <p:spPr bwMode="auto">
          <a:xfrm rot="5400000">
            <a:off x="8330406" y="3571081"/>
            <a:ext cx="1865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Calibri" pitchFamily="-65" charset="0"/>
              </a:rPr>
              <a:t>target proteomes</a:t>
            </a:r>
          </a:p>
        </p:txBody>
      </p:sp>
      <p:sp>
        <p:nvSpPr>
          <p:cNvPr id="18439" name="Rectangle 36"/>
          <p:cNvSpPr>
            <a:spLocks noChangeArrowheads="1"/>
          </p:cNvSpPr>
          <p:nvPr/>
        </p:nvSpPr>
        <p:spPr bwMode="auto">
          <a:xfrm rot="5400000">
            <a:off x="8173243" y="5374664"/>
            <a:ext cx="2214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err="1">
                <a:latin typeface="Calibri" pitchFamily="-65" charset="0"/>
              </a:rPr>
              <a:t>antitarget</a:t>
            </a:r>
            <a:r>
              <a:rPr lang="en-US" sz="1200" dirty="0">
                <a:latin typeface="Calibri" pitchFamily="-65" charset="0"/>
              </a:rPr>
              <a:t> proteomes</a:t>
            </a:r>
          </a:p>
        </p:txBody>
      </p:sp>
      <p:sp>
        <p:nvSpPr>
          <p:cNvPr id="18440" name="Rectangle 91"/>
          <p:cNvSpPr>
            <a:spLocks noChangeArrowheads="1"/>
          </p:cNvSpPr>
          <p:nvPr/>
        </p:nvSpPr>
        <p:spPr bwMode="auto">
          <a:xfrm rot="5400000">
            <a:off x="8611263" y="1509631"/>
            <a:ext cx="132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 dirty="0" err="1">
                <a:latin typeface="Calibri" pitchFamily="-65" charset="0"/>
              </a:rPr>
              <a:t>S. mutans</a:t>
            </a:r>
            <a:r>
              <a:rPr lang="en-US" sz="1400" i="1" dirty="0">
                <a:latin typeface="Calibri" pitchFamily="-65" charset="0"/>
              </a:rPr>
              <a:t> </a:t>
            </a:r>
            <a:r>
              <a:rPr lang="en-US" sz="1400" dirty="0">
                <a:latin typeface="Calibri" pitchFamily="-65" charset="0"/>
              </a:rPr>
              <a:t>PDBs</a:t>
            </a:r>
          </a:p>
        </p:txBody>
      </p:sp>
      <p:sp>
        <p:nvSpPr>
          <p:cNvPr id="18443" name="Rectangle 36"/>
          <p:cNvSpPr>
            <a:spLocks noChangeArrowheads="1"/>
          </p:cNvSpPr>
          <p:nvPr/>
        </p:nvSpPr>
        <p:spPr bwMode="auto">
          <a:xfrm rot="5400000">
            <a:off x="8757443" y="2508159"/>
            <a:ext cx="9953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 smtClean="0">
                <a:solidFill>
                  <a:srgbClr val="4F6228"/>
                </a:solidFill>
                <a:latin typeface="Calibri" pitchFamily="-65" charset="0"/>
              </a:rPr>
              <a:t>druggable</a:t>
            </a:r>
            <a:endParaRPr lang="en-US" sz="1000" b="1" dirty="0">
              <a:solidFill>
                <a:srgbClr val="4F6228"/>
              </a:solidFill>
              <a:latin typeface="Calibri" pitchFamily="-65" charset="0"/>
            </a:endParaRPr>
          </a:p>
        </p:txBody>
      </p:sp>
      <p:sp>
        <p:nvSpPr>
          <p:cNvPr id="18444" name="Rectangle 36"/>
          <p:cNvSpPr>
            <a:spLocks noChangeArrowheads="1"/>
          </p:cNvSpPr>
          <p:nvPr/>
        </p:nvSpPr>
        <p:spPr bwMode="auto">
          <a:xfrm rot="5400000">
            <a:off x="8904287" y="2493963"/>
            <a:ext cx="9953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latin typeface="Calibri" pitchFamily="-65" charset="0"/>
              </a:rPr>
              <a:t>tractability</a:t>
            </a:r>
          </a:p>
        </p:txBody>
      </p:sp>
      <p:sp>
        <p:nvSpPr>
          <p:cNvPr id="21" name="Rectangle 20"/>
          <p:cNvSpPr/>
          <p:nvPr/>
        </p:nvSpPr>
        <p:spPr>
          <a:xfrm rot="5400000">
            <a:off x="8207108" y="1656555"/>
            <a:ext cx="488950" cy="1544640"/>
          </a:xfrm>
          <a:prstGeom prst="rect">
            <a:avLst/>
          </a:prstGeom>
          <a:effectLst/>
        </p:spPr>
        <p:txBody>
          <a:bodyPr wrap="none" lIns="91429" tIns="45714" rIns="91429" bIns="45714" anchor="ctr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3IOX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smtClean="0">
                <a:latin typeface="Courier"/>
                <a:ea typeface="+mn-ea"/>
                <a:cs typeface="Courier"/>
              </a:rPr>
              <a:t>2RI1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smtClean="0">
                <a:latin typeface="Courier"/>
                <a:ea typeface="+mn-ea"/>
                <a:cs typeface="Courier"/>
              </a:rPr>
              <a:t>1I74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smtClean="0">
                <a:latin typeface="Courier"/>
                <a:ea typeface="+mn-ea"/>
                <a:cs typeface="Courier"/>
              </a:rPr>
              <a:t>3L7V</a:t>
            </a:r>
            <a:endParaRPr lang="en-US" sz="570" dirty="0">
              <a:latin typeface="Courier"/>
              <a:ea typeface="+mn-ea"/>
              <a:cs typeface="Courier"/>
            </a:endParaRP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2HCU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1JMM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3L7Y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1WVI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2QE0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3IJT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3OIX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2ZID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2ZIC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1ZBT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3IV3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smtClean="0">
                <a:latin typeface="Courier"/>
                <a:ea typeface="+mn-ea"/>
                <a:cs typeface="Courier"/>
              </a:rPr>
              <a:t>3LVY</a:t>
            </a:r>
            <a:endParaRPr lang="en-US" sz="570" dirty="0">
              <a:latin typeface="Courier"/>
              <a:ea typeface="+mn-ea"/>
              <a:cs typeface="Courier"/>
            </a:endParaRPr>
          </a:p>
        </p:txBody>
      </p:sp>
      <p:pic>
        <p:nvPicPr>
          <p:cNvPr id="22" name="Picture 21" descr="6simplot.20111208.pdf"/>
          <p:cNvPicPr>
            <a:picLocks noChangeAspect="1"/>
          </p:cNvPicPr>
          <p:nvPr/>
        </p:nvPicPr>
        <p:blipFill rotWithShape="1">
          <a:blip r:embed="rId6"/>
          <a:srcRect t="1" r="50073" b="74573"/>
          <a:stretch/>
        </p:blipFill>
        <p:spPr>
          <a:xfrm rot="5400000">
            <a:off x="7475566" y="3014191"/>
            <a:ext cx="1931396" cy="1388534"/>
          </a:xfrm>
          <a:prstGeom prst="rect">
            <a:avLst/>
          </a:prstGeom>
        </p:spPr>
      </p:pic>
      <p:pic>
        <p:nvPicPr>
          <p:cNvPr id="23" name="Picture 22" descr="6simplot.20111208.pdf"/>
          <p:cNvPicPr>
            <a:picLocks noChangeAspect="1"/>
          </p:cNvPicPr>
          <p:nvPr/>
        </p:nvPicPr>
        <p:blipFill rotWithShape="1">
          <a:blip r:embed="rId6"/>
          <a:srcRect l="50688" t="1" r="52" b="74475"/>
          <a:stretch/>
        </p:blipFill>
        <p:spPr>
          <a:xfrm rot="5400000">
            <a:off x="7723172" y="4830269"/>
            <a:ext cx="1446342" cy="13986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0800000">
            <a:off x="-1371601" y="4636030"/>
            <a:ext cx="1639888" cy="1692275"/>
          </a:xfrm>
          <a:prstGeom prst="rect">
            <a:avLst/>
          </a:prstGeom>
          <a:noFill/>
        </p:spPr>
        <p:txBody>
          <a:bodyPr wrap="none" lIns="91429" tIns="45714" rIns="91429" bIns="45714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H. sapiens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L. rhamnosus </a:t>
            </a:r>
            <a:r>
              <a:rPr lang="en-US" sz="760">
                <a:latin typeface="+mn-lt"/>
                <a:ea typeface="+mn-ea"/>
                <a:cs typeface="Courier"/>
              </a:rPr>
              <a:t>(ATCC-53103)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L. paracasei </a:t>
            </a:r>
            <a:r>
              <a:rPr lang="en-US" sz="760">
                <a:latin typeface="+mn-lt"/>
                <a:ea typeface="+mn-ea"/>
                <a:cs typeface="Courier"/>
              </a:rPr>
              <a:t>(ATCC-27092)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S. parasanguinis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S. sanguinis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S. salivarius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S. oralis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S. mitis </a:t>
            </a:r>
            <a:r>
              <a:rPr lang="en-US" sz="760">
                <a:latin typeface="+mn-lt"/>
                <a:ea typeface="+mn-ea"/>
                <a:cs typeface="Courier"/>
              </a:rPr>
              <a:t>(ATCC-6249)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S. mitis </a:t>
            </a:r>
            <a:r>
              <a:rPr lang="en-US" sz="760">
                <a:latin typeface="+mn-lt"/>
                <a:ea typeface="+mn-ea"/>
                <a:cs typeface="Courier"/>
              </a:rPr>
              <a:t>(SK597)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S. mitis </a:t>
            </a:r>
            <a:r>
              <a:rPr lang="en-US" sz="760">
                <a:latin typeface="+mn-lt"/>
                <a:ea typeface="+mn-ea"/>
                <a:cs typeface="Courier"/>
              </a:rPr>
              <a:t>(SK564)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S. mitis </a:t>
            </a:r>
            <a:r>
              <a:rPr lang="en-US" sz="760">
                <a:latin typeface="+mn-lt"/>
                <a:ea typeface="+mn-ea"/>
                <a:cs typeface="Courier"/>
              </a:rPr>
              <a:t>(SK321)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S. mitis </a:t>
            </a:r>
            <a:r>
              <a:rPr lang="en-US" sz="760">
                <a:latin typeface="+mn-lt"/>
                <a:ea typeface="+mn-ea"/>
                <a:cs typeface="Courier"/>
              </a:rPr>
              <a:t>(B6)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" i="1">
                <a:latin typeface="+mn-lt"/>
                <a:ea typeface="+mn-ea"/>
                <a:cs typeface="Courier"/>
              </a:rPr>
              <a:t>S. mitis </a:t>
            </a:r>
            <a:r>
              <a:rPr lang="en-US" sz="760">
                <a:latin typeface="+mn-lt"/>
                <a:ea typeface="+mn-ea"/>
                <a:cs typeface="Courier"/>
              </a:rPr>
              <a:t>(NCTC-2261)</a:t>
            </a:r>
          </a:p>
        </p:txBody>
      </p:sp>
      <p:sp>
        <p:nvSpPr>
          <p:cNvPr id="18" name="Rectangle 17"/>
          <p:cNvSpPr/>
          <p:nvPr/>
        </p:nvSpPr>
        <p:spPr>
          <a:xfrm rot="5400000">
            <a:off x="3078073" y="-2703074"/>
            <a:ext cx="1592262" cy="7794625"/>
          </a:xfrm>
          <a:prstGeom prst="rect">
            <a:avLst/>
          </a:prstGeom>
        </p:spPr>
        <p:txBody>
          <a:bodyPr wrap="none" lIns="91429" tIns="45714" rIns="91429" bIns="45714" anchor="ctr"/>
          <a:lstStyle/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UDP </a:t>
            </a:r>
            <a:r>
              <a:rPr lang="en-US" sz="570" dirty="0" err="1">
                <a:latin typeface="+mn-lt"/>
                <a:ea typeface="+mn-ea"/>
                <a:cs typeface="Courier"/>
              </a:rPr>
              <a:t>acetylglucosamine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epimerase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Phosphorylase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Trans </a:t>
            </a:r>
            <a:r>
              <a:rPr lang="en-US" sz="570" dirty="0" err="1">
                <a:latin typeface="+mn-lt"/>
                <a:ea typeface="+mn-ea"/>
                <a:cs typeface="Courier"/>
              </a:rPr>
              <a:t>enoyl</a:t>
            </a:r>
            <a:r>
              <a:rPr lang="en-US" sz="570" dirty="0">
                <a:latin typeface="+mn-lt"/>
                <a:ea typeface="+mn-ea"/>
                <a:cs typeface="Courier"/>
              </a:rPr>
              <a:t> ACP </a:t>
            </a:r>
            <a:r>
              <a:rPr lang="en-US" sz="570" dirty="0" err="1">
                <a:latin typeface="+mn-lt"/>
                <a:ea typeface="+mn-ea"/>
                <a:cs typeface="Courier"/>
              </a:rPr>
              <a:t>reductase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Oligopeptide</a:t>
            </a:r>
            <a:r>
              <a:rPr lang="en-US" sz="570" dirty="0">
                <a:latin typeface="+mn-lt"/>
                <a:ea typeface="+mn-ea"/>
                <a:cs typeface="Courier"/>
              </a:rPr>
              <a:t> ABC transporter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Anthranilate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phosphoribosyltransferase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Periplasmic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ferrichrome</a:t>
            </a:r>
            <a:r>
              <a:rPr lang="en-US" sz="570" dirty="0">
                <a:latin typeface="+mn-lt"/>
                <a:ea typeface="+mn-ea"/>
                <a:cs typeface="Courier"/>
              </a:rPr>
              <a:t> ABC transporter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UDP </a:t>
            </a:r>
            <a:r>
              <a:rPr lang="en-US" sz="570" dirty="0" err="1">
                <a:latin typeface="+mn-lt"/>
                <a:ea typeface="+mn-ea"/>
                <a:cs typeface="Courier"/>
              </a:rPr>
              <a:t>acetylglucosamine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carboxyvinyltransferase</a:t>
            </a:r>
            <a:r>
              <a:rPr lang="en-US" sz="570" dirty="0">
                <a:latin typeface="+mn-lt"/>
                <a:ea typeface="+mn-ea"/>
                <a:cs typeface="Courier"/>
              </a:rPr>
              <a:t> 1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UDP </a:t>
            </a:r>
            <a:r>
              <a:rPr lang="en-US" sz="570" dirty="0" err="1">
                <a:latin typeface="+mn-lt"/>
                <a:ea typeface="+mn-ea"/>
                <a:cs typeface="Courier"/>
              </a:rPr>
              <a:t>acetylglucosamine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carboxyvinyltransferase</a:t>
            </a:r>
            <a:r>
              <a:rPr lang="en-US" sz="570" dirty="0">
                <a:latin typeface="+mn-lt"/>
                <a:ea typeface="+mn-ea"/>
                <a:cs typeface="Courier"/>
              </a:rPr>
              <a:t> 2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Adenylate</a:t>
            </a:r>
            <a:r>
              <a:rPr lang="en-US" sz="570" dirty="0">
                <a:latin typeface="+mn-lt"/>
                <a:ea typeface="+mn-ea"/>
                <a:cs typeface="Courier"/>
              </a:rPr>
              <a:t> kinase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D-alanine </a:t>
            </a:r>
            <a:r>
              <a:rPr lang="en-US" sz="570" dirty="0" err="1">
                <a:latin typeface="+mn-lt"/>
                <a:ea typeface="+mn-ea"/>
                <a:cs typeface="Courier"/>
              </a:rPr>
              <a:t>polyligase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dTDP</a:t>
            </a:r>
            <a:r>
              <a:rPr lang="en-US" sz="570" dirty="0">
                <a:latin typeface="+mn-lt"/>
                <a:ea typeface="+mn-ea"/>
                <a:cs typeface="Courier"/>
              </a:rPr>
              <a:t>-glucose </a:t>
            </a:r>
            <a:r>
              <a:rPr lang="en-US" sz="570" dirty="0" err="1">
                <a:latin typeface="+mn-lt"/>
                <a:ea typeface="+mn-ea"/>
                <a:cs typeface="Courier"/>
              </a:rPr>
              <a:t>dehydratase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Dihydroorotate</a:t>
            </a:r>
            <a:r>
              <a:rPr lang="en-US" sz="570" dirty="0">
                <a:latin typeface="+mn-lt"/>
                <a:ea typeface="+mn-ea"/>
                <a:cs typeface="Courier"/>
              </a:rPr>
              <a:t> dehydrogenase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Secreted </a:t>
            </a:r>
            <a:r>
              <a:rPr lang="en-US" sz="570" dirty="0" err="1">
                <a:latin typeface="+mn-lt"/>
                <a:ea typeface="+mn-ea"/>
                <a:cs typeface="Courier"/>
              </a:rPr>
              <a:t>translocase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β-</a:t>
            </a:r>
            <a:r>
              <a:rPr lang="en-US" sz="570" dirty="0" err="1">
                <a:latin typeface="+mn-lt"/>
                <a:ea typeface="+mn-ea"/>
                <a:cs typeface="Courier"/>
              </a:rPr>
              <a:t>galactosidase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Imidazole </a:t>
            </a:r>
            <a:r>
              <a:rPr lang="en-US" sz="570" dirty="0" err="1">
                <a:latin typeface="+mn-lt"/>
                <a:ea typeface="+mn-ea"/>
                <a:cs typeface="Courier"/>
              </a:rPr>
              <a:t>carboxamide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isomerase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Acetoin</a:t>
            </a:r>
            <a:r>
              <a:rPr lang="en-US" sz="570" dirty="0">
                <a:latin typeface="+mn-lt"/>
                <a:ea typeface="+mn-ea"/>
                <a:cs typeface="Courier"/>
              </a:rPr>
              <a:t> dehydrogenase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Bifunctional</a:t>
            </a:r>
            <a:r>
              <a:rPr lang="en-US" sz="570" dirty="0">
                <a:latin typeface="+mn-lt"/>
                <a:ea typeface="+mn-ea"/>
                <a:cs typeface="Courier"/>
              </a:rPr>
              <a:t> protein </a:t>
            </a:r>
            <a:r>
              <a:rPr lang="en-US" sz="570" dirty="0" err="1">
                <a:latin typeface="+mn-lt"/>
                <a:ea typeface="+mn-ea"/>
                <a:cs typeface="Courier"/>
              </a:rPr>
              <a:t>glmU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Methionyl-tRNA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synthetase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Guanylate</a:t>
            </a:r>
            <a:r>
              <a:rPr lang="en-US" sz="570" dirty="0">
                <a:latin typeface="+mn-lt"/>
                <a:ea typeface="+mn-ea"/>
                <a:cs typeface="Courier"/>
              </a:rPr>
              <a:t> kinase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Glycerol dehydrogenase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Phosphatase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α-</a:t>
            </a:r>
            <a:r>
              <a:rPr lang="en-US" sz="570" dirty="0" err="1">
                <a:latin typeface="+mn-lt"/>
                <a:ea typeface="+mn-ea"/>
                <a:cs typeface="Courier"/>
              </a:rPr>
              <a:t>acetolactate</a:t>
            </a:r>
            <a:r>
              <a:rPr lang="en-US" sz="570" dirty="0">
                <a:latin typeface="+mn-lt"/>
                <a:ea typeface="+mn-ea"/>
                <a:cs typeface="Courier"/>
              </a:rPr>
              <a:t> synthase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Thiazole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pyrodixine</a:t>
            </a:r>
            <a:r>
              <a:rPr lang="en-US" sz="570" dirty="0">
                <a:latin typeface="+mn-lt"/>
                <a:ea typeface="+mn-ea"/>
                <a:cs typeface="Courier"/>
              </a:rPr>
              <a:t> kinase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Glutamyl-tRNA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amidotransferase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subA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Bisphosphoglycerate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mutase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Manganese inorganic </a:t>
            </a:r>
            <a:r>
              <a:rPr lang="en-US" sz="570" dirty="0" err="1">
                <a:latin typeface="+mn-lt"/>
                <a:ea typeface="+mn-ea"/>
                <a:cs typeface="Courier"/>
              </a:rPr>
              <a:t>pyrophosphatase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smtClean="0">
                <a:latin typeface="+mn-lt"/>
                <a:ea typeface="+mn-ea"/>
                <a:cs typeface="Courier"/>
              </a:rPr>
              <a:t>Surface protein </a:t>
            </a:r>
            <a:r>
              <a:rPr lang="en-US" sz="570" dirty="0">
                <a:latin typeface="+mn-lt"/>
                <a:ea typeface="+mn-ea"/>
                <a:cs typeface="Courier"/>
              </a:rPr>
              <a:t>I/II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Response regulator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AdcA</a:t>
            </a:r>
            <a:r>
              <a:rPr lang="en-US" sz="570" dirty="0">
                <a:latin typeface="+mn-lt"/>
                <a:ea typeface="+mn-ea"/>
                <a:cs typeface="Courier"/>
              </a:rPr>
              <a:t>-like Zn </a:t>
            </a:r>
            <a:r>
              <a:rPr lang="en-US" sz="570" dirty="0" err="1">
                <a:latin typeface="+mn-lt"/>
                <a:ea typeface="+mn-ea"/>
                <a:cs typeface="Courier"/>
              </a:rPr>
              <a:t>adhesin</a:t>
            </a:r>
            <a:r>
              <a:rPr lang="en-US" sz="570" dirty="0">
                <a:latin typeface="+mn-lt"/>
                <a:ea typeface="+mn-ea"/>
                <a:cs typeface="Courier"/>
              </a:rPr>
              <a:t> lipoprotein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Acetyltransferase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DNA polymerase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Imidazole glycerol-PO4 synthase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SAM </a:t>
            </a:r>
            <a:r>
              <a:rPr lang="en-US" sz="570" dirty="0" err="1">
                <a:latin typeface="+mn-lt"/>
                <a:ea typeface="+mn-ea"/>
                <a:cs typeface="Courier"/>
              </a:rPr>
              <a:t>methyltransferase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Glucanotransferase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tRNA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thiouridylase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30S ribosomal protein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Dihydrodipicolinate</a:t>
            </a:r>
            <a:r>
              <a:rPr lang="en-US" sz="570" dirty="0">
                <a:latin typeface="+mn-lt"/>
                <a:ea typeface="+mn-ea"/>
                <a:cs typeface="Courier"/>
              </a:rPr>
              <a:t> synthase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Pyrimidine-nucleoside </a:t>
            </a:r>
            <a:r>
              <a:rPr lang="en-US" sz="570" dirty="0" err="1">
                <a:latin typeface="+mn-lt"/>
                <a:ea typeface="+mn-ea"/>
                <a:cs typeface="Courier"/>
              </a:rPr>
              <a:t>phosphorylase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Orotidine</a:t>
            </a:r>
            <a:r>
              <a:rPr lang="en-US" sz="570" dirty="0">
                <a:latin typeface="+mn-lt"/>
                <a:ea typeface="+mn-ea"/>
                <a:cs typeface="Courier"/>
              </a:rPr>
              <a:t> 5'-phosphate decarboxylase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cs typeface="Courier"/>
              </a:rPr>
              <a:t>Unknown hydrolase/phosphatase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Maltose operon transcriptional repressor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Uracil </a:t>
            </a:r>
            <a:r>
              <a:rPr lang="en-US" sz="570" dirty="0" err="1">
                <a:latin typeface="+mn-lt"/>
                <a:ea typeface="+mn-ea"/>
                <a:cs typeface="Courier"/>
              </a:rPr>
              <a:t>phosphoribosyltransferase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ATP synthase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Lactose </a:t>
            </a:r>
            <a:r>
              <a:rPr lang="en-US" sz="570" dirty="0" err="1">
                <a:latin typeface="+mn-lt"/>
                <a:ea typeface="+mn-ea"/>
                <a:cs typeface="Courier"/>
              </a:rPr>
              <a:t>phosphotransferase</a:t>
            </a:r>
            <a:r>
              <a:rPr lang="en-US" sz="570" dirty="0">
                <a:latin typeface="+mn-lt"/>
                <a:ea typeface="+mn-ea"/>
                <a:cs typeface="Courier"/>
              </a:rPr>
              <a:t> repressor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Catabolite</a:t>
            </a:r>
            <a:r>
              <a:rPr lang="en-US" sz="570" dirty="0">
                <a:latin typeface="+mn-lt"/>
                <a:ea typeface="+mn-ea"/>
                <a:cs typeface="Courier"/>
              </a:rPr>
              <a:t> control protein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ATP synthase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Malolactic</a:t>
            </a:r>
            <a:r>
              <a:rPr lang="en-US" sz="570" dirty="0">
                <a:latin typeface="+mn-lt"/>
                <a:ea typeface="+mn-ea"/>
                <a:cs typeface="Courier"/>
              </a:rPr>
              <a:t> enzyme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LytTr</a:t>
            </a:r>
            <a:r>
              <a:rPr lang="en-US" sz="570" dirty="0">
                <a:latin typeface="+mn-lt"/>
                <a:ea typeface="+mn-ea"/>
                <a:cs typeface="Courier"/>
              </a:rPr>
              <a:t> DNA-binding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Purine operon repressor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Tryptophan synthase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tRNA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YrdC</a:t>
            </a:r>
            <a:r>
              <a:rPr lang="en-US" sz="570" dirty="0">
                <a:latin typeface="+mn-lt"/>
                <a:ea typeface="+mn-ea"/>
                <a:cs typeface="Courier"/>
              </a:rPr>
              <a:t>-modifier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Isopropylmalate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dehydratase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Adenine </a:t>
            </a:r>
            <a:r>
              <a:rPr lang="en-US" sz="570" dirty="0" err="1">
                <a:latin typeface="+mn-lt"/>
                <a:ea typeface="+mn-ea"/>
                <a:cs typeface="Courier"/>
              </a:rPr>
              <a:t>phosphoribosyltransferase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Deoxycytidylate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deaminase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RNA-</a:t>
            </a:r>
            <a:r>
              <a:rPr lang="en-US" sz="570" dirty="0" err="1">
                <a:latin typeface="+mn-lt"/>
                <a:ea typeface="+mn-ea"/>
                <a:cs typeface="Courier"/>
              </a:rPr>
              <a:t>diphosphate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reductase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Adenylate</a:t>
            </a:r>
            <a:r>
              <a:rPr lang="en-US" sz="570" dirty="0">
                <a:latin typeface="+mn-lt"/>
                <a:ea typeface="+mn-ea"/>
                <a:cs typeface="Courier"/>
              </a:rPr>
              <a:t> kinase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Glycosyltransferase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Anaerobic RNA-triphosphate </a:t>
            </a:r>
            <a:r>
              <a:rPr lang="en-US" sz="570" dirty="0" err="1">
                <a:latin typeface="+mn-lt"/>
                <a:ea typeface="+mn-ea"/>
                <a:cs typeface="Courier"/>
              </a:rPr>
              <a:t>reductase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ATP-binding ABC transporter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dTDP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keto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rhamnose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reductase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ATP-binding ABC transporter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DTDP </a:t>
            </a:r>
            <a:r>
              <a:rPr lang="en-US" sz="570" dirty="0" err="1">
                <a:latin typeface="+mn-lt"/>
                <a:ea typeface="+mn-ea"/>
                <a:cs typeface="Courier"/>
              </a:rPr>
              <a:t>keto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rhamnose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reductase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Homoserine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succinyltransferase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Carbamoyl</a:t>
            </a:r>
            <a:r>
              <a:rPr lang="en-US" sz="570" dirty="0">
                <a:latin typeface="+mn-lt"/>
                <a:ea typeface="+mn-ea"/>
                <a:cs typeface="Courier"/>
              </a:rPr>
              <a:t>-phosphate synthase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NADP-dependent GAPDH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Unique &amp; </a:t>
            </a:r>
            <a:r>
              <a:rPr lang="en-US" sz="570" dirty="0" smtClean="0">
                <a:latin typeface="+mn-lt"/>
                <a:ea typeface="+mn-ea"/>
                <a:cs typeface="Courier"/>
              </a:rPr>
              <a:t>uncharacterized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Tellurite</a:t>
            </a:r>
            <a:r>
              <a:rPr lang="en-US" sz="570" dirty="0">
                <a:latin typeface="+mn-lt"/>
                <a:ea typeface="+mn-ea"/>
                <a:cs typeface="Courier"/>
              </a:rPr>
              <a:t> resistance protein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Ferrous ion transport protein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Phosphopentomutase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Transcription regulator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Chorismate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mutase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Phosphofructokinase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Cysteine synthase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Glucan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glucosidase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Histidine</a:t>
            </a:r>
            <a:r>
              <a:rPr lang="en-US" sz="570" dirty="0">
                <a:latin typeface="+mn-lt"/>
                <a:ea typeface="+mn-ea"/>
                <a:cs typeface="Courier"/>
              </a:rPr>
              <a:t> kinase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Citrate synthase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Dextran </a:t>
            </a:r>
            <a:r>
              <a:rPr lang="en-US" sz="570" dirty="0" err="1">
                <a:latin typeface="+mn-lt"/>
                <a:ea typeface="+mn-ea"/>
                <a:cs typeface="Courier"/>
              </a:rPr>
              <a:t>glucosidase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Unknown hydrolase/phosphatase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Unknown hydrolase/phosphatase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 err="1">
                <a:latin typeface="+mn-lt"/>
                <a:ea typeface="+mn-ea"/>
                <a:cs typeface="Courier"/>
              </a:rPr>
              <a:t>Tagatose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diphosphate</a:t>
            </a:r>
            <a:r>
              <a:rPr lang="en-US" sz="570" dirty="0">
                <a:latin typeface="+mn-lt"/>
                <a:ea typeface="+mn-ea"/>
                <a:cs typeface="Courier"/>
              </a:rPr>
              <a:t> </a:t>
            </a:r>
            <a:r>
              <a:rPr lang="en-US" sz="570" dirty="0" err="1">
                <a:latin typeface="+mn-lt"/>
                <a:ea typeface="+mn-ea"/>
                <a:cs typeface="Courier"/>
              </a:rPr>
              <a:t>aldolase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Amino acid aminotransferase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Uracil-DNA </a:t>
            </a:r>
            <a:r>
              <a:rPr lang="en-US" sz="570" dirty="0" err="1">
                <a:latin typeface="+mn-lt"/>
                <a:ea typeface="+mn-ea"/>
                <a:cs typeface="Courier"/>
              </a:rPr>
              <a:t>glycosylase</a:t>
            </a:r>
            <a:endParaRPr lang="en-US" sz="570" dirty="0">
              <a:latin typeface="+mn-lt"/>
              <a:ea typeface="+mn-ea"/>
              <a:cs typeface="Courier"/>
            </a:endParaRP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DNA damage sensor</a:t>
            </a:r>
          </a:p>
          <a:p>
            <a:pPr algn="r"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+mn-lt"/>
                <a:ea typeface="+mn-ea"/>
                <a:cs typeface="Courier"/>
              </a:rPr>
              <a:t>ATP synthase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-1371601" y="2696808"/>
            <a:ext cx="1639888" cy="2105025"/>
          </a:xfrm>
          <a:prstGeom prst="rect">
            <a:avLst/>
          </a:prstGeom>
          <a:noFill/>
        </p:spPr>
        <p:txBody>
          <a:bodyPr wrap="none" lIns="91429" tIns="45714" rIns="91429" bIns="45714" anchor="b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V. parvula</a:t>
            </a:r>
            <a:endParaRPr lang="en-US" sz="755" i="1" dirty="0">
              <a:latin typeface="+mn-lt"/>
              <a:ea typeface="+mn-ea"/>
              <a:cs typeface="Courier"/>
            </a:endParaRP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B. longum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(strain DJO10A)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B. dentium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(ATCC-27534)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fermentum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(CECT-5716)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fermentum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(28-3-CHN)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fermentum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(ATCC-14931)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fermentum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(IFO-3956/LMG-18251)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salivarius</a:t>
            </a:r>
            <a:r>
              <a:rPr lang="en-US" sz="755" i="1" dirty="0">
                <a:latin typeface="+mn-lt"/>
                <a:ea typeface="+mn-ea"/>
                <a:cs typeface="Courier"/>
              </a:rPr>
              <a:t> subsp. </a:t>
            </a:r>
            <a:r>
              <a:rPr lang="en-US" sz="755" i="1" dirty="0" err="1">
                <a:latin typeface="+mn-lt"/>
                <a:ea typeface="+mn-ea"/>
                <a:cs typeface="Courier"/>
              </a:rPr>
              <a:t>salivarius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(UCC118)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salivarius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(ACS-116-V-Col5a)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salivarius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(CECT-5713)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salivarius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(ATCC-11741)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casei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(BL23)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casei</a:t>
            </a:r>
            <a:r>
              <a:rPr lang="en-US" sz="755" i="1" dirty="0">
                <a:latin typeface="+mn-lt"/>
                <a:ea typeface="+mn-ea"/>
                <a:cs typeface="Courier"/>
              </a:rPr>
              <a:t> </a:t>
            </a:r>
            <a:r>
              <a:rPr lang="en-US" sz="755" dirty="0">
                <a:latin typeface="+mn-lt"/>
                <a:ea typeface="+mn-ea"/>
                <a:cs typeface="Courier"/>
              </a:rPr>
              <a:t>(Zhang)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casei</a:t>
            </a:r>
            <a:r>
              <a:rPr lang="en-US" sz="755" dirty="0">
                <a:latin typeface="+mn-lt"/>
                <a:ea typeface="+mn-ea"/>
                <a:cs typeface="Courier"/>
              </a:rPr>
              <a:t> (ATCC-334)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L. acidophilus</a:t>
            </a:r>
            <a:endParaRPr lang="en-US" sz="755" i="1" dirty="0">
              <a:latin typeface="+mn-lt"/>
              <a:ea typeface="+mn-ea"/>
              <a:cs typeface="Courier"/>
            </a:endParaRP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S. gordonii</a:t>
            </a:r>
            <a:endParaRPr lang="en-US" sz="755" i="1" dirty="0">
              <a:latin typeface="+mn-lt"/>
              <a:ea typeface="+mn-ea"/>
              <a:cs typeface="Courier"/>
            </a:endParaRP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5" i="1" dirty="0" err="1">
                <a:latin typeface="+mn-lt"/>
                <a:ea typeface="+mn-ea"/>
                <a:cs typeface="Courier"/>
              </a:rPr>
              <a:t>S. mutans</a:t>
            </a:r>
            <a:r>
              <a:rPr lang="en-US" sz="755" dirty="0">
                <a:latin typeface="+mn-lt"/>
                <a:ea typeface="+mn-ea"/>
                <a:cs typeface="Courier"/>
              </a:rPr>
              <a:t> serotype c (NN2025)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3402011" y="-1578330"/>
            <a:ext cx="946150" cy="7794625"/>
          </a:xfrm>
          <a:prstGeom prst="rect">
            <a:avLst/>
          </a:prstGeom>
        </p:spPr>
        <p:txBody>
          <a:bodyPr wrap="none" lIns="91429" tIns="45714" rIns="91429" bIns="45714" anchor="ctr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Q8DTB7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Q8DT31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Q8DSN4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Q8DW25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Q8DVF6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Q8DUD7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Q8DT57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Q8DT24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Q8DS33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Q53526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P95780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Q8DTV0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Q8DSJ6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P50978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Q8DTR2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Q8DTL3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Q8DSX2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Q8DSW8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Q8DVK6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Q8DVJ3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Q8DV60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Q8DTA6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Q8DSS7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Q8DSG5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P59161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O68579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Q9RFI8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Q8DVJ8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Q8DTN1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Q8DSV5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Q8DWN8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Q8DTR3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Q8DTH5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Q8DT30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Q8DRS4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Q8DWB3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Q8DUE5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Q8DU33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Q8DTV1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Q8DTS3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Q8DT29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Q8DST6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P95789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P26422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O07329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A6PY32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Q8DWC7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Q8DVZ8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Q8DVV6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Q8DVF3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Q8DTG7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Q8DTG5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Q8DT95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Q8DSE5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Q8DV42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Q8DTS0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Q8DSH9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Q8DRY2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Q8DW32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Q8DUS5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Q8DTZ7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O33664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Q8DT96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Q8DUP4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Q59931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Q8DTQ1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Q8DSW3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Q8DVC3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Q8DTU0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Q8DTZ5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Q8DTP2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Q8KWU0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Q8DVJ2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Q99040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Q8DT45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Q59939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Q2HWU5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Q8DV06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Q8DUY6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P26425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Q8DWM1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Q8DTV8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Q8DTC4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P95790</a:t>
            </a:r>
          </a:p>
        </p:txBody>
      </p:sp>
      <p:pic>
        <p:nvPicPr>
          <p:cNvPr id="25" name="Picture 24" descr="6simplot.20111208.pdf"/>
          <p:cNvPicPr>
            <a:picLocks noChangeAspect="1"/>
          </p:cNvPicPr>
          <p:nvPr/>
        </p:nvPicPr>
        <p:blipFill>
          <a:blip r:embed="rId7"/>
          <a:srcRect r="49918" b="6760"/>
          <a:stretch>
            <a:fillRect/>
          </a:stretch>
        </p:blipFill>
        <p:spPr>
          <a:xfrm rot="5400000">
            <a:off x="2904337" y="71816"/>
            <a:ext cx="1937787" cy="7284526"/>
          </a:xfrm>
          <a:prstGeom prst="rect">
            <a:avLst/>
          </a:prstGeom>
        </p:spPr>
      </p:pic>
      <p:pic>
        <p:nvPicPr>
          <p:cNvPr id="26" name="Picture 25" descr="6simplot.20111208.pdf"/>
          <p:cNvPicPr>
            <a:picLocks noChangeAspect="1"/>
          </p:cNvPicPr>
          <p:nvPr/>
        </p:nvPicPr>
        <p:blipFill>
          <a:blip r:embed="rId7"/>
          <a:srcRect l="50261" r="50" b="6760"/>
          <a:stretch>
            <a:fillRect/>
          </a:stretch>
        </p:blipFill>
        <p:spPr>
          <a:xfrm rot="5400000">
            <a:off x="3141477" y="1878705"/>
            <a:ext cx="1446342" cy="7284526"/>
          </a:xfrm>
          <a:prstGeom prst="rect">
            <a:avLst/>
          </a:prstGeom>
        </p:spPr>
      </p:pic>
      <p:sp>
        <p:nvSpPr>
          <p:cNvPr id="28" name="Rectangle 91"/>
          <p:cNvSpPr>
            <a:spLocks noChangeArrowheads="1"/>
          </p:cNvSpPr>
          <p:nvPr/>
        </p:nvSpPr>
        <p:spPr bwMode="auto">
          <a:xfrm rot="5400000">
            <a:off x="6857700" y="1068513"/>
            <a:ext cx="1558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 err="1">
                <a:latin typeface="Calibri" pitchFamily="-65" charset="0"/>
              </a:rPr>
              <a:t>S. mutans</a:t>
            </a:r>
            <a:r>
              <a:rPr lang="en-US" sz="1400" i="1" dirty="0">
                <a:latin typeface="Calibri" pitchFamily="-65" charset="0"/>
              </a:rPr>
              <a:t> </a:t>
            </a:r>
            <a:r>
              <a:rPr lang="en-US" sz="1400" dirty="0">
                <a:latin typeface="Calibri" pitchFamily="-65" charset="0"/>
              </a:rPr>
              <a:t>proteins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 rot="5400000">
            <a:off x="6884270" y="2345407"/>
            <a:ext cx="1466147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-65" charset="0"/>
              </a:rPr>
              <a:t>modelable</a:t>
            </a:r>
            <a:r>
              <a:rPr lang="en-US" sz="1000" b="1" dirty="0" smtClean="0">
                <a:latin typeface="Calibri" pitchFamily="-65" charset="0"/>
              </a:rPr>
              <a:t> </a:t>
            </a:r>
            <a:r>
              <a:rPr lang="en-US" sz="1000" b="1" dirty="0" smtClean="0">
                <a:solidFill>
                  <a:srgbClr val="4F6228"/>
                </a:solidFill>
                <a:latin typeface="Calibri" pitchFamily="-65" charset="0"/>
              </a:rPr>
              <a:t>druggable</a:t>
            </a:r>
            <a:endParaRPr lang="en-US" sz="1000" b="1" dirty="0">
              <a:solidFill>
                <a:srgbClr val="4F6228"/>
              </a:solidFill>
              <a:latin typeface="Calibri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9051947" y="199424"/>
            <a:ext cx="524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a.</a:t>
            </a:r>
            <a:endParaRPr lang="en-US" sz="2200" dirty="0"/>
          </a:p>
        </p:txBody>
      </p:sp>
      <p:sp>
        <p:nvSpPr>
          <p:cNvPr id="33" name="TextBox 32"/>
          <p:cNvSpPr txBox="1"/>
          <p:nvPr/>
        </p:nvSpPr>
        <p:spPr>
          <a:xfrm rot="5400000">
            <a:off x="7411880" y="203659"/>
            <a:ext cx="524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b.</a:t>
            </a:r>
            <a:endParaRPr lang="en-US" sz="2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30967" y="2518505"/>
            <a:ext cx="728126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" y="2237765"/>
            <a:ext cx="728363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0967" y="2649896"/>
            <a:ext cx="728126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8600" y="2345258"/>
            <a:ext cx="728363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fix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27325" y="2730500"/>
            <a:ext cx="114300" cy="35179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93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602228" y="-618581"/>
            <a:ext cx="834838" cy="7086023"/>
          </a:xfrm>
          <a:prstGeom prst="rect">
            <a:avLst/>
          </a:prstGeom>
        </p:spPr>
        <p:txBody>
          <a:bodyPr wrap="none" lIns="82048" tIns="41024" rIns="82048" bIns="41024" anchor="ctr"/>
          <a:lstStyle/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-1.57  0.76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-1.02  0.27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-1.25  0.52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-0.30 -0.08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-0.88  0.36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-1.01  0.74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-0.71  0.80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-0.93 -0.85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-0.44  0.36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 0.76  0.78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-1.23 -0.15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-1.73 -0.71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-0.85 -0.75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-1.25  0.80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-0.96  0.79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-0.85  0.74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-1.18  0.82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-1.12  0.82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-0.45 -0.70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-0.15  0.39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-0.09  0.80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-0.25  0.77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-1.77  0.55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-0.69  0.77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-1.08 -0.71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-1.59  0.78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-1.50  0.41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-0.37  0.77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-1.88  0.77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 0.72  0.81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 0.60 -0.97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 0.14 -0.41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 0.97  0.81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 0.86  0.80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 0.76 -0.08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 0.52  0.80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-0.34  0.80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 0.19  0.80</a:t>
            </a: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latin typeface="Courier"/>
              <a:cs typeface="Courier"/>
            </a:endParaRPr>
          </a:p>
          <a:p>
            <a:pPr defTabSz="4102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Courier"/>
                <a:cs typeface="Courier"/>
              </a:rPr>
              <a:t>-1.05  0.77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213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5400000">
            <a:off x="3406775" y="1223963"/>
            <a:ext cx="946150" cy="7794625"/>
          </a:xfrm>
          <a:prstGeom prst="rect">
            <a:avLst/>
          </a:prstGeom>
        </p:spPr>
        <p:txBody>
          <a:bodyPr wrap="none" lIns="91429" tIns="45714" rIns="91429" bIns="45714" anchor="ctr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-1.75  0.82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-1.12  0.82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-1.01  0.82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-1.13  0.81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-1.33  0.81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-1.46  0.81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-1.10  0.81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-1.18  0.81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-1.44  0.81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-1.04  0.81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-1.82  0.81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-1.35  0.80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-1.23  0.80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-1.87  0.80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-1.14  0.79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-1.04  0.79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-1.03  0.79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-1.09  0.79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-1.36  0.78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-1.20  0.78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-1.38  0.78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-1.24  0.78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-1.27  0.78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-1.13  0.78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-1.20  0.78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-1.50  0.78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-1.17  0.77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-1.88  0.77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-1.37  0.77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-1.23  0.77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-1.36  0.76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-1.47  0.76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-1.41  0.76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-1.08  0.76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-1.20  0.76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-1.71  0.75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-1.63  0.75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-1.07  0.75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-1.45  0.75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-1.82  0.75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-1.63  0.75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-1.39  0.75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-1.14  0.75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-2.20  0.75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-1.11  0.75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-1.47  0.75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-1.14  0.74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-1.12  0.74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-1.22  0.74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-1.06  0.74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-1.63  0.74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-2.10  0.74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-1.30  0.74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-1.19  0.74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-1.15  0.73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-1.10  0.73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-1.13  0.73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-1.08  0.73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-1.14  0.72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-1.58  0.72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-1.19  0.72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-1.39  0.72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-1.32  0.71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-1.30  0.70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-1.40  0.70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-1.41  0.69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-1.30  0.68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-1.95  0.66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-1.90  0.63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-1.43  0.58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-1.13  0.58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-1.13  0.57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-1.17  0.56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-1.77  0.55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-1.30  0.55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-1.35  0.55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-1.74  0.55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-1.59  0.54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-1.18  0.54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-1.94  0.54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-1.25  0.53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-1.53  0.53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-1.52  0.52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-</a:t>
            </a:r>
            <a:r>
              <a:rPr lang="en-US" sz="570" dirty="0" smtClean="0">
                <a:latin typeface="Courier"/>
                <a:ea typeface="+mn-ea"/>
                <a:cs typeface="Courier"/>
              </a:rPr>
              <a:t>1.42  0.51</a:t>
            </a:r>
            <a:endParaRPr lang="en-US" sz="570" dirty="0">
              <a:latin typeface="Courier"/>
              <a:ea typeface="+mn-ea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29254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6548439" y="3402011"/>
            <a:ext cx="488950" cy="1546228"/>
          </a:xfrm>
          <a:prstGeom prst="rect">
            <a:avLst/>
          </a:prstGeom>
          <a:effectLst/>
        </p:spPr>
        <p:txBody>
          <a:bodyPr wrap="none" lIns="91429" tIns="45714" rIns="91429" bIns="45714" anchor="ctr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0.77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0.77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0.77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0.74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0.74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0.71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0.70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0.70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0.66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0.57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0.56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0.56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0.56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0.56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0.54</a:t>
            </a:r>
          </a:p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" dirty="0">
                <a:latin typeface="Courier"/>
                <a:ea typeface="+mn-ea"/>
                <a:cs typeface="Courier"/>
              </a:rPr>
              <a:t> </a:t>
            </a:r>
            <a:r>
              <a:rPr lang="en-US" sz="570" dirty="0" smtClean="0">
                <a:latin typeface="Courier"/>
                <a:ea typeface="+mn-ea"/>
                <a:cs typeface="Courier"/>
              </a:rPr>
              <a:t>0.53</a:t>
            </a:r>
            <a:endParaRPr lang="en-US" sz="570" dirty="0">
              <a:latin typeface="Courier"/>
              <a:ea typeface="+mn-ea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4a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572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990600"/>
            <a:ext cx="198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virulence factors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61, literature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990600"/>
            <a:ext cx="121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structures</a:t>
            </a:r>
          </a:p>
          <a:p>
            <a:pPr algn="ctr"/>
            <a:r>
              <a:rPr lang="en-US" sz="1400">
                <a:solidFill>
                  <a:srgbClr val="595959"/>
                </a:solidFill>
              </a:rPr>
              <a:t>81, PDB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990600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proteome</a:t>
            </a:r>
          </a:p>
          <a:p>
            <a:pPr algn="ctr"/>
            <a:r>
              <a:rPr lang="en-US" sz="1400">
                <a:solidFill>
                  <a:srgbClr val="595959"/>
                </a:solidFill>
              </a:rPr>
              <a:t>2391, UniProt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1931457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comparative modeling </a:t>
            </a:r>
            <a:r>
              <a:rPr lang="en-US" sz="1400" dirty="0" smtClean="0">
                <a:solidFill>
                  <a:srgbClr val="595959"/>
                </a:solidFill>
              </a:rPr>
              <a:t>616 of 1631</a:t>
            </a:r>
            <a:r>
              <a:rPr lang="en-US" sz="1400" dirty="0">
                <a:solidFill>
                  <a:srgbClr val="595959"/>
                </a:solidFill>
              </a:rPr>
              <a:t>, MODELLER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0480" y="2915976"/>
            <a:ext cx="228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active site analysis</a:t>
            </a:r>
          </a:p>
          <a:p>
            <a:pPr algn="ctr"/>
            <a:r>
              <a:rPr lang="en-US" sz="1400" dirty="0" smtClean="0">
                <a:solidFill>
                  <a:srgbClr val="595959"/>
                </a:solidFill>
              </a:rPr>
              <a:t>110</a:t>
            </a:r>
            <a:r>
              <a:rPr lang="en-US" sz="1400" dirty="0">
                <a:solidFill>
                  <a:srgbClr val="595959"/>
                </a:solidFill>
              </a:rPr>
              <a:t>, </a:t>
            </a:r>
            <a:r>
              <a:rPr lang="en-US" sz="1400" dirty="0" err="1">
                <a:solidFill>
                  <a:srgbClr val="595959"/>
                </a:solidFill>
              </a:rPr>
              <a:t>drugEBIlity</a:t>
            </a:r>
            <a:endParaRPr lang="en-US" sz="1400" dirty="0">
              <a:solidFill>
                <a:srgbClr val="595959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361229" y="1542902"/>
            <a:ext cx="449277" cy="48493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72665" y="1560731"/>
            <a:ext cx="484935" cy="4490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14800" y="2514600"/>
            <a:ext cx="484935" cy="4490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4800229" y="1551406"/>
            <a:ext cx="1524375" cy="14122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459097" y="3737693"/>
            <a:ext cx="449090" cy="3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40804" y="3911024"/>
            <a:ext cx="228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phylogenetic profiles</a:t>
            </a:r>
          </a:p>
          <a:p>
            <a:pPr algn="ctr"/>
            <a:r>
              <a:rPr lang="en-US" sz="1400" dirty="0" smtClean="0">
                <a:solidFill>
                  <a:srgbClr val="595959"/>
                </a:solidFill>
              </a:rPr>
              <a:t>110</a:t>
            </a:r>
            <a:r>
              <a:rPr lang="en-US" sz="1400" dirty="0">
                <a:solidFill>
                  <a:srgbClr val="595959"/>
                </a:solidFill>
              </a:rPr>
              <a:t>, </a:t>
            </a:r>
            <a:r>
              <a:rPr lang="en-US" sz="1400" dirty="0" err="1">
                <a:solidFill>
                  <a:srgbClr val="595959"/>
                </a:solidFill>
              </a:rPr>
              <a:t>HHsearch</a:t>
            </a:r>
            <a:endParaRPr lang="en-US" sz="1400" dirty="0">
              <a:solidFill>
                <a:srgbClr val="595959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4459097" y="4728106"/>
            <a:ext cx="449090" cy="3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091709" y="4485894"/>
            <a:ext cx="449277" cy="48493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8145" y="4503723"/>
            <a:ext cx="484935" cy="4490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40680" y="490162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unique</a:t>
            </a:r>
            <a:endParaRPr lang="en-US" sz="1400">
              <a:solidFill>
                <a:srgbClr val="59595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680" y="489760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common</a:t>
            </a:r>
            <a:endParaRPr lang="en-US" sz="1400">
              <a:solidFill>
                <a:srgbClr val="595959"/>
              </a:solidFill>
            </a:endParaRPr>
          </a:p>
        </p:txBody>
      </p:sp>
      <p:pic>
        <p:nvPicPr>
          <p:cNvPr id="41" name="Picture 48" descr="1.similarity_plot-4s.pdf"/>
          <p:cNvPicPr>
            <a:picLocks noChangeAspect="1"/>
          </p:cNvPicPr>
          <p:nvPr/>
        </p:nvPicPr>
        <p:blipFill>
          <a:blip r:embed="rId2"/>
          <a:srcRect l="-439" t="78986" r="50000" b="19190"/>
          <a:stretch>
            <a:fillRect/>
          </a:stretch>
        </p:blipFill>
        <p:spPr bwMode="auto">
          <a:xfrm>
            <a:off x="5264506" y="5257800"/>
            <a:ext cx="665910" cy="14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8" descr="1.similarity_plot-4s.pdf"/>
          <p:cNvPicPr>
            <a:picLocks noChangeAspect="1"/>
          </p:cNvPicPr>
          <p:nvPr/>
        </p:nvPicPr>
        <p:blipFill>
          <a:blip r:embed="rId2"/>
          <a:srcRect l="-439" t="17820" r="50000" b="80517"/>
          <a:stretch>
            <a:fillRect/>
          </a:stretch>
        </p:blipFill>
        <p:spPr bwMode="auto">
          <a:xfrm>
            <a:off x="4392220" y="5260975"/>
            <a:ext cx="66591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8" descr="1.similarity_plot-4s.pdf"/>
          <p:cNvPicPr>
            <a:picLocks noChangeAspect="1"/>
          </p:cNvPicPr>
          <p:nvPr/>
        </p:nvPicPr>
        <p:blipFill>
          <a:blip r:embed="rId2"/>
          <a:srcRect l="-439" t="19288" r="50000" b="79009"/>
          <a:stretch>
            <a:fillRect/>
          </a:stretch>
        </p:blipFill>
        <p:spPr bwMode="auto">
          <a:xfrm>
            <a:off x="3439656" y="5260975"/>
            <a:ext cx="66591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150080" y="490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rare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 rot="10800000">
            <a:off x="132876" y="82707"/>
            <a:ext cx="7410924" cy="6768786"/>
            <a:chOff x="1306338" y="134873"/>
            <a:chExt cx="7410924" cy="6768786"/>
          </a:xfrm>
        </p:grpSpPr>
        <p:sp>
          <p:nvSpPr>
            <p:cNvPr id="4" name="Rectangle 3"/>
            <p:cNvSpPr/>
            <p:nvPr/>
          </p:nvSpPr>
          <p:spPr>
            <a:xfrm>
              <a:off x="4594709" y="933987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342" y="933987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91657" y="933987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60710" y="936633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12363" y="936633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63170" y="936633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59365" y="936633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82109" y="933987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89060" y="933987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58113" y="933987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74349" y="933987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51640" y="933987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02527" y="933987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03373" y="933987"/>
              <a:ext cx="100576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5652" y="933987"/>
              <a:ext cx="99580" cy="224537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08"/>
            <p:cNvGrpSpPr>
              <a:grpSpLocks/>
            </p:cNvGrpSpPr>
            <p:nvPr/>
          </p:nvGrpSpPr>
          <p:grpSpPr bwMode="auto">
            <a:xfrm>
              <a:off x="5739795" y="845740"/>
              <a:ext cx="2492375" cy="78441"/>
              <a:chOff x="6019800" y="838200"/>
              <a:chExt cx="2741145" cy="889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019800" y="887413"/>
                <a:ext cx="2741145" cy="1587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8060977" y="838200"/>
                <a:ext cx="46030" cy="88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024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705437" y="838200"/>
                <a:ext cx="46030" cy="88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024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21333" y="838200"/>
                <a:ext cx="46029" cy="88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024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502318" y="838200"/>
                <a:ext cx="46030" cy="88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024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6" name="Group 38"/>
            <p:cNvGrpSpPr>
              <a:grpSpLocks/>
            </p:cNvGrpSpPr>
            <p:nvPr/>
          </p:nvGrpSpPr>
          <p:grpSpPr bwMode="auto">
            <a:xfrm>
              <a:off x="1737852" y="323465"/>
              <a:ext cx="6487102" cy="276999"/>
              <a:chOff x="1617275" y="431010"/>
              <a:chExt cx="7136112" cy="314318"/>
            </a:xfrm>
          </p:grpSpPr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 rot="10800000">
                <a:off x="6012242" y="431010"/>
                <a:ext cx="2741145" cy="314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latin typeface="Calibri" pitchFamily="-65" charset="0"/>
                  </a:rPr>
                  <a:t>metabolism</a:t>
                </a: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 rot="10800000">
                <a:off x="3831381" y="431010"/>
                <a:ext cx="2080353" cy="314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latin typeface="Calibri" pitchFamily="-65" charset="0"/>
                  </a:rPr>
                  <a:t>attachment</a:t>
                </a: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 rot="10800000">
                <a:off x="1617275" y="431010"/>
                <a:ext cx="2116525" cy="314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latin typeface="Calibri" pitchFamily="-65" charset="0"/>
                  </a:rPr>
                  <a:t>coordination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17275" y="716887"/>
                <a:ext cx="2116226" cy="1589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831930" y="716887"/>
                <a:ext cx="2079712" cy="1589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011660" y="716887"/>
                <a:ext cx="2741727" cy="1589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 rot="10800000">
              <a:off x="1626727" y="134873"/>
              <a:ext cx="6606886" cy="298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Calibri" pitchFamily="-65" charset="0"/>
                </a:rPr>
                <a:t>proteins by functional similarity</a:t>
              </a: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 rot="10800000">
              <a:off x="7610159" y="562854"/>
              <a:ext cx="614795" cy="35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>
                  <a:latin typeface="Calibri" pitchFamily="-65" charset="0"/>
                </a:rPr>
                <a:t>sugar uptake</a:t>
              </a:r>
            </a:p>
          </p:txBody>
        </p:sp>
        <p:sp>
          <p:nvSpPr>
            <p:cNvPr id="35" name="Rectangle 45"/>
            <p:cNvSpPr>
              <a:spLocks noChangeArrowheads="1"/>
            </p:cNvSpPr>
            <p:nvPr/>
          </p:nvSpPr>
          <p:spPr bwMode="auto">
            <a:xfrm rot="10800000">
              <a:off x="7164216" y="562854"/>
              <a:ext cx="588818" cy="366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>
                  <a:latin typeface="Calibri" pitchFamily="-65" charset="0"/>
                </a:rPr>
                <a:t>nutrient</a:t>
              </a:r>
            </a:p>
            <a:p>
              <a:pPr algn="ctr"/>
              <a:r>
                <a:rPr lang="en-US" sz="900">
                  <a:latin typeface="Calibri" pitchFamily="-65" charset="0"/>
                </a:rPr>
                <a:t>uptake</a:t>
              </a:r>
            </a:p>
          </p:txBody>
        </p:sp>
        <p:sp>
          <p:nvSpPr>
            <p:cNvPr id="36" name="Rectangle 59"/>
            <p:cNvSpPr>
              <a:spLocks noChangeArrowheads="1"/>
            </p:cNvSpPr>
            <p:nvPr/>
          </p:nvSpPr>
          <p:spPr bwMode="auto">
            <a:xfrm rot="10800000">
              <a:off x="6757239" y="561453"/>
              <a:ext cx="614795" cy="35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>
                  <a:latin typeface="Calibri" pitchFamily="-65" charset="0"/>
                </a:rPr>
                <a:t>energy storage</a:t>
              </a: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 rot="10800000">
              <a:off x="6190067" y="562854"/>
              <a:ext cx="699944" cy="35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>
                  <a:latin typeface="Calibri" pitchFamily="-65" charset="0"/>
                </a:rPr>
                <a:t>acid production</a:t>
              </a:r>
            </a:p>
          </p:txBody>
        </p:sp>
        <p:sp>
          <p:nvSpPr>
            <p:cNvPr id="38" name="Rectangle 90"/>
            <p:cNvSpPr>
              <a:spLocks noChangeArrowheads="1"/>
            </p:cNvSpPr>
            <p:nvPr/>
          </p:nvSpPr>
          <p:spPr bwMode="auto">
            <a:xfrm rot="10800000">
              <a:off x="5608466" y="562854"/>
              <a:ext cx="701386" cy="35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>
                  <a:latin typeface="Calibri" pitchFamily="-65" charset="0"/>
                </a:rPr>
                <a:t>acid tolerance</a:t>
              </a:r>
            </a:p>
          </p:txBody>
        </p:sp>
        <p:sp>
          <p:nvSpPr>
            <p:cNvPr id="39" name="Rectangle 91"/>
            <p:cNvSpPr>
              <a:spLocks noChangeArrowheads="1"/>
            </p:cNvSpPr>
            <p:nvPr/>
          </p:nvSpPr>
          <p:spPr bwMode="auto">
            <a:xfrm rot="5400000">
              <a:off x="7378367" y="1277065"/>
              <a:ext cx="2007256" cy="28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prstTxWarp prst="textNoShape">
                <a:avLst/>
              </a:prstTxWarp>
              <a:spAutoFit/>
            </a:bodyPr>
            <a:lstStyle/>
            <a:p>
              <a:r>
                <a:rPr lang="en-US" sz="1300" i="1" dirty="0" err="1">
                  <a:latin typeface="Calibri" pitchFamily="-65" charset="0"/>
                </a:rPr>
                <a:t>S. mutans</a:t>
              </a:r>
              <a:r>
                <a:rPr lang="en-US" sz="1300" i="1" dirty="0">
                  <a:latin typeface="Calibri" pitchFamily="-65" charset="0"/>
                </a:rPr>
                <a:t> </a:t>
              </a:r>
              <a:r>
                <a:rPr lang="en-US" sz="1300" dirty="0">
                  <a:latin typeface="Calibri" pitchFamily="-65" charset="0"/>
                </a:rPr>
                <a:t>virulence factors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749647" y="887762"/>
              <a:ext cx="1892011" cy="1401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765648" y="845740"/>
              <a:ext cx="41852" cy="784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03648" y="845740"/>
              <a:ext cx="41852" cy="784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109"/>
            <p:cNvSpPr>
              <a:spLocks noChangeArrowheads="1"/>
            </p:cNvSpPr>
            <p:nvPr/>
          </p:nvSpPr>
          <p:spPr bwMode="auto">
            <a:xfrm rot="10800000">
              <a:off x="4807500" y="562854"/>
              <a:ext cx="834159" cy="35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>
                  <a:latin typeface="Calibri" pitchFamily="-65" charset="0"/>
                </a:rPr>
                <a:t>glucan production</a:t>
              </a:r>
            </a:p>
          </p:txBody>
        </p:sp>
        <p:sp>
          <p:nvSpPr>
            <p:cNvPr id="44" name="Rectangle 110"/>
            <p:cNvSpPr>
              <a:spLocks noChangeArrowheads="1"/>
            </p:cNvSpPr>
            <p:nvPr/>
          </p:nvSpPr>
          <p:spPr bwMode="auto">
            <a:xfrm rot="10800000">
              <a:off x="4045500" y="562854"/>
              <a:ext cx="720148" cy="35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>
                  <a:latin typeface="Calibri" pitchFamily="-65" charset="0"/>
                </a:rPr>
                <a:t>glucan attachment</a:t>
              </a:r>
            </a:p>
          </p:txBody>
        </p:sp>
        <p:sp>
          <p:nvSpPr>
            <p:cNvPr id="45" name="Rectangle 111"/>
            <p:cNvSpPr>
              <a:spLocks noChangeArrowheads="1"/>
            </p:cNvSpPr>
            <p:nvPr/>
          </p:nvSpPr>
          <p:spPr bwMode="auto">
            <a:xfrm rot="10800000">
              <a:off x="3619761" y="562854"/>
              <a:ext cx="526761" cy="35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>
                  <a:latin typeface="Calibri" pitchFamily="-65" charset="0"/>
                </a:rPr>
                <a:t>other</a:t>
              </a:r>
            </a:p>
            <a:p>
              <a:pPr algn="ctr"/>
              <a:r>
                <a:rPr lang="en-US" sz="900">
                  <a:latin typeface="Calibri" pitchFamily="-65" charset="0"/>
                </a:rPr>
                <a:t>attach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737852" y="886362"/>
              <a:ext cx="1923761" cy="140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023726" y="845740"/>
              <a:ext cx="41853" cy="784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52587" y="845740"/>
              <a:ext cx="41852" cy="784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Rectangle 122"/>
            <p:cNvSpPr>
              <a:spLocks noChangeArrowheads="1"/>
            </p:cNvSpPr>
            <p:nvPr/>
          </p:nvSpPr>
          <p:spPr bwMode="auto">
            <a:xfrm rot="10800000">
              <a:off x="3065579" y="562854"/>
              <a:ext cx="596034" cy="35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>
                  <a:latin typeface="Calibri" pitchFamily="-65" charset="0"/>
                </a:rPr>
                <a:t>quorum sensing</a:t>
              </a:r>
            </a:p>
          </p:txBody>
        </p:sp>
        <p:sp>
          <p:nvSpPr>
            <p:cNvPr id="50" name="Rectangle 123"/>
            <p:cNvSpPr>
              <a:spLocks noChangeArrowheads="1"/>
            </p:cNvSpPr>
            <p:nvPr/>
          </p:nvSpPr>
          <p:spPr bwMode="auto">
            <a:xfrm rot="10800000">
              <a:off x="2302135" y="631490"/>
              <a:ext cx="721591" cy="22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>
                  <a:latin typeface="Calibri" pitchFamily="-65" charset="0"/>
                </a:rPr>
                <a:t>lantibiotics</a:t>
              </a:r>
            </a:p>
          </p:txBody>
        </p:sp>
        <p:sp>
          <p:nvSpPr>
            <p:cNvPr id="51" name="Rectangle 124"/>
            <p:cNvSpPr>
              <a:spLocks noChangeArrowheads="1"/>
            </p:cNvSpPr>
            <p:nvPr/>
          </p:nvSpPr>
          <p:spPr bwMode="auto">
            <a:xfrm rot="10800000">
              <a:off x="1652704" y="562854"/>
              <a:ext cx="665307" cy="35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>
                  <a:latin typeface="Calibri" pitchFamily="-65" charset="0"/>
                </a:rPr>
                <a:t>lantibiotic regulation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 rot="10800000">
              <a:off x="1306338" y="4992635"/>
              <a:ext cx="382444" cy="1493184"/>
            </a:xfrm>
            <a:prstGeom prst="rect">
              <a:avLst/>
            </a:prstGeom>
            <a:noFill/>
          </p:spPr>
          <p:txBody>
            <a:bodyPr wrap="none" lIns="91429" tIns="45714" rIns="91429" bIns="45714"/>
            <a:lstStyle/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H. sapiens</a:t>
              </a:r>
              <a:endParaRPr lang="en-US" sz="700" i="1" dirty="0">
                <a:latin typeface="+mn-lt"/>
                <a:ea typeface="+mn-ea"/>
                <a:cs typeface="Courier"/>
              </a:endParaRP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rhamnosus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(ATCC-53103)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paracasei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(ATCC-27092)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parasanguinis</a:t>
              </a:r>
              <a:endParaRPr lang="en-US" sz="700" i="1" dirty="0">
                <a:latin typeface="+mn-lt"/>
                <a:ea typeface="+mn-ea"/>
                <a:cs typeface="Courier"/>
              </a:endParaRP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sanguinis</a:t>
              </a:r>
              <a:endParaRPr lang="en-US" sz="700" i="1" dirty="0">
                <a:latin typeface="+mn-lt"/>
                <a:ea typeface="+mn-ea"/>
                <a:cs typeface="Courier"/>
              </a:endParaRP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salivarius</a:t>
              </a:r>
              <a:endParaRPr lang="en-US" sz="700" i="1" dirty="0">
                <a:latin typeface="+mn-lt"/>
                <a:ea typeface="+mn-ea"/>
                <a:cs typeface="Courier"/>
              </a:endParaRP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oralis</a:t>
              </a:r>
              <a:endParaRPr lang="en-US" sz="700" i="1" dirty="0">
                <a:latin typeface="+mn-lt"/>
                <a:ea typeface="+mn-ea"/>
                <a:cs typeface="Courier"/>
              </a:endParaRP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mitis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(ATCC-6249)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mitis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(SK597)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mitis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(SK564)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mitis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(SK321)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mitis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(B6)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mitis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(NCTC-2261)</a:t>
              </a:r>
            </a:p>
          </p:txBody>
        </p:sp>
        <p:sp>
          <p:nvSpPr>
            <p:cNvPr id="54" name="TextBox 8"/>
            <p:cNvSpPr txBox="1">
              <a:spLocks noChangeArrowheads="1"/>
            </p:cNvSpPr>
            <p:nvPr/>
          </p:nvSpPr>
          <p:spPr bwMode="auto">
            <a:xfrm rot="5400000">
              <a:off x="7028174" y="4595708"/>
              <a:ext cx="3070412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Calibri" pitchFamily="-65" charset="0"/>
                </a:rPr>
                <a:t>phylogenetic profiles</a:t>
              </a:r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 rot="10800000">
              <a:off x="1622395" y="6426617"/>
              <a:ext cx="6645854" cy="477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latin typeface="Calibri" pitchFamily="-65" charset="0"/>
                </a:rPr>
                <a:t>protein similarity</a:t>
              </a:r>
            </a:p>
            <a:p>
              <a:pPr algn="ctr"/>
              <a:r>
                <a:rPr lang="en-US" sz="1100" dirty="0" smtClean="0">
                  <a:latin typeface="Calibri" pitchFamily="-65" charset="0"/>
                </a:rPr>
                <a:t>(matching HMM columns </a:t>
              </a:r>
              <a:r>
                <a:rPr lang="en-US" sz="1100" dirty="0">
                  <a:latin typeface="Calibri" pitchFamily="-65" charset="0"/>
                </a:rPr>
                <a:t>/ </a:t>
              </a:r>
              <a:r>
                <a:rPr lang="en-US" sz="1100" dirty="0" smtClean="0">
                  <a:latin typeface="Calibri" pitchFamily="-65" charset="0"/>
                </a:rPr>
                <a:t>length of protein)</a:t>
              </a:r>
              <a:endParaRPr lang="en-US" sz="1100" dirty="0">
                <a:latin typeface="Calibri" pitchFamily="-65" charset="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 rot="5400000">
              <a:off x="7473674" y="3964753"/>
              <a:ext cx="1762333" cy="26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Calibri" pitchFamily="-65" charset="0"/>
                </a:rPr>
                <a:t>target proteomes</a:t>
              </a: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 rot="5400000">
              <a:off x="7393702" y="5513160"/>
              <a:ext cx="1954027" cy="26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>
                  <a:latin typeface="Calibri" pitchFamily="-65" charset="0"/>
                </a:rPr>
                <a:t>antitarget proteomes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 rot="10800000">
              <a:off x="1306338" y="3150365"/>
              <a:ext cx="382444" cy="1857375"/>
            </a:xfrm>
            <a:prstGeom prst="rect">
              <a:avLst/>
            </a:prstGeom>
            <a:noFill/>
          </p:spPr>
          <p:txBody>
            <a:bodyPr wrap="none" lIns="91429" tIns="45714" rIns="91429" bIns="45714" anchor="b"/>
            <a:lstStyle/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V. parvula</a:t>
              </a:r>
              <a:endParaRPr lang="en-US" sz="700" i="1" dirty="0">
                <a:latin typeface="+mn-lt"/>
                <a:ea typeface="+mn-ea"/>
                <a:cs typeface="Courier"/>
              </a:endParaRP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B. longum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(strain DJO10A)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B. dentium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(ATCC-27534)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fermentum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(CECT-5716)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fermentum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(28-3-CHN)</a:t>
              </a:r>
            </a:p>
            <a:p>
              <a:pPr defTabSz="41024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fermentum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(ATCC-14931)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fermentum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(IFO-3956/LMG-18251)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salivarius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subsp. </a:t>
              </a:r>
              <a:r>
                <a:rPr lang="en-US" sz="700" i="1" dirty="0" err="1">
                  <a:latin typeface="+mn-lt"/>
                  <a:ea typeface="+mn-ea"/>
                  <a:cs typeface="Courier"/>
                </a:rPr>
                <a:t>salivarius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(UCC118)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salivarius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(ACS-116-V-Col5a)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salivarius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(CECT-5713)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salivarius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(ATCC-11741)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casei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(BL23)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casei</a:t>
              </a:r>
              <a:r>
                <a:rPr lang="en-US" sz="700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(Zhang)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L.casei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(ATCC-334)</a:t>
              </a: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L. acidophilus</a:t>
              </a:r>
              <a:endParaRPr lang="en-US" sz="700" i="1" dirty="0">
                <a:latin typeface="+mn-lt"/>
                <a:ea typeface="+mn-ea"/>
                <a:cs typeface="Courier"/>
              </a:endParaRP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gordonii</a:t>
              </a:r>
              <a:endParaRPr lang="en-US" sz="700" i="1" dirty="0">
                <a:latin typeface="+mn-lt"/>
                <a:ea typeface="+mn-ea"/>
                <a:cs typeface="Courier"/>
              </a:endParaRPr>
            </a:p>
            <a:p>
              <a:pPr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i="1" dirty="0" err="1">
                  <a:latin typeface="+mn-lt"/>
                  <a:ea typeface="+mn-ea"/>
                  <a:cs typeface="Courier"/>
                </a:rPr>
                <a:t>S. mutans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serotype c (NN2025)</a:t>
              </a:r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 rot="5400000">
              <a:off x="7718696" y="2784845"/>
              <a:ext cx="1304040" cy="22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dirty="0" err="1" smtClean="0">
                  <a:solidFill>
                    <a:schemeClr val="accent1">
                      <a:lumMod val="50000"/>
                    </a:schemeClr>
                  </a:solidFill>
                  <a:latin typeface="Calibri" pitchFamily="-65" charset="0"/>
                </a:rPr>
                <a:t>modelable</a:t>
              </a:r>
              <a:r>
                <a:rPr lang="en-US" sz="9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-65" charset="0"/>
                </a:rPr>
                <a:t>  </a:t>
              </a:r>
              <a:r>
                <a:rPr lang="en-US" sz="9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-65" charset="0"/>
                </a:rPr>
                <a:t>druggable</a:t>
              </a:r>
              <a:endParaRPr lang="en-US" sz="900" b="1" dirty="0">
                <a:solidFill>
                  <a:schemeClr val="accent3">
                    <a:lumMod val="50000"/>
                  </a:schemeClr>
                </a:solidFill>
                <a:latin typeface="Calibri" pitchFamily="-65" charset="0"/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 rot="5400000">
              <a:off x="8065080" y="2759821"/>
              <a:ext cx="878261" cy="223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48" tIns="41024" rIns="82048" bIns="4102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dirty="0">
                  <a:latin typeface="Calibri" pitchFamily="-65" charset="0"/>
                </a:rPr>
                <a:t>tractability</a:t>
              </a:r>
            </a:p>
          </p:txBody>
        </p:sp>
        <p:pic>
          <p:nvPicPr>
            <p:cNvPr id="66" name="Picture 65" descr="6simplot.20111208.pdf"/>
            <p:cNvPicPr>
              <a:picLocks noChangeAspect="1"/>
            </p:cNvPicPr>
            <p:nvPr/>
          </p:nvPicPr>
          <p:blipFill>
            <a:blip r:embed="rId3"/>
            <a:srcRect r="49767" b="8823"/>
            <a:stretch>
              <a:fillRect/>
            </a:stretch>
          </p:blipFill>
          <p:spPr>
            <a:xfrm rot="5400000">
              <a:off x="4045663" y="825129"/>
              <a:ext cx="1800815" cy="6514580"/>
            </a:xfrm>
            <a:prstGeom prst="rect">
              <a:avLst/>
            </a:prstGeom>
          </p:spPr>
        </p:pic>
        <p:pic>
          <p:nvPicPr>
            <p:cNvPr id="67" name="Picture 66" descr="6simplot.20111208.pdf"/>
            <p:cNvPicPr>
              <a:picLocks noChangeAspect="1"/>
            </p:cNvPicPr>
            <p:nvPr/>
          </p:nvPicPr>
          <p:blipFill>
            <a:blip r:embed="rId3"/>
            <a:srcRect l="50047" r="-241" b="8823"/>
            <a:stretch>
              <a:fillRect/>
            </a:stretch>
          </p:blipFill>
          <p:spPr>
            <a:xfrm rot="5400000">
              <a:off x="4246185" y="2471993"/>
              <a:ext cx="1399770" cy="6514580"/>
            </a:xfrm>
            <a:prstGeom prst="rect">
              <a:avLst/>
            </a:prstGeom>
          </p:spPr>
        </p:pic>
        <p:pic>
          <p:nvPicPr>
            <p:cNvPr id="2" name="Picture 1" descr="DataBars-drugEBIlity-2012031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 flipV="1">
              <a:off x="4705378" y="-376321"/>
              <a:ext cx="515464" cy="6820857"/>
            </a:xfrm>
            <a:prstGeom prst="rect">
              <a:avLst/>
            </a:prstGeom>
          </p:spPr>
        </p:pic>
        <p:pic>
          <p:nvPicPr>
            <p:cNvPr id="3" name="Picture 2" descr="DataBars-modelability-2012031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 flipH="1" flipV="1">
              <a:off x="4749114" y="-695468"/>
              <a:ext cx="427998" cy="6820857"/>
            </a:xfrm>
            <a:prstGeom prst="rect">
              <a:avLst/>
            </a:prstGeom>
          </p:spPr>
        </p:pic>
        <p:cxnSp>
          <p:nvCxnSpPr>
            <p:cNvPr id="59" name="Straight Connector 58"/>
            <p:cNvCxnSpPr/>
            <p:nvPr/>
          </p:nvCxnSpPr>
          <p:spPr>
            <a:xfrm>
              <a:off x="1735840" y="3036185"/>
              <a:ext cx="6477002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34998" y="2665878"/>
              <a:ext cx="6477002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735840" y="3124376"/>
              <a:ext cx="6477002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734998" y="2764731"/>
              <a:ext cx="6477002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10800000">
            <a:off x="332788" y="4340288"/>
            <a:ext cx="7087944" cy="1826156"/>
            <a:chOff x="1422760" y="1518775"/>
            <a:chExt cx="7087944" cy="1826156"/>
          </a:xfrm>
        </p:grpSpPr>
        <p:sp>
          <p:nvSpPr>
            <p:cNvPr id="72" name="Rectangle 71"/>
            <p:cNvSpPr/>
            <p:nvPr/>
          </p:nvSpPr>
          <p:spPr>
            <a:xfrm rot="5400000">
              <a:off x="4239310" y="-1295854"/>
              <a:ext cx="1456765" cy="7086023"/>
            </a:xfrm>
            <a:prstGeom prst="rect">
              <a:avLst/>
            </a:prstGeom>
          </p:spPr>
          <p:txBody>
            <a:bodyPr wrap="none" lIns="82048" tIns="41024" rIns="82048" bIns="41024" anchor="ctr"/>
            <a:lstStyle/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multiple sugar-binding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MS transport ATP-binding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ATP-binding transporter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fructose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phosphotransferase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IIABC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fructose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phosphotransferase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IIBC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fructose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phosphotransferase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IIA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isocitrate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dehydrogenase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acetylornithine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aminotransferase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purine nucleoside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phosphorylase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glycogen synthase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Glu1-PO4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adenylyltransferase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beta-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glucosidase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endoglucanase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lactate dehydrogenase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phosphocarrier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protein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HPr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PEP-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phosphotransferase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proton/lactic acid pump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lactose-specific PO4-transferase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N'N' DCHC-sensitive ATPase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signal recognition particle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formyltetrahydrofolate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ligase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panthothenate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flavoprotein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malolactic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fermentation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reg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DNA-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dir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RNA polymerase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glycogen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phosphorylase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phosphorylase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sucrose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phosphorylase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GTF-I 1,3α-branch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glucosyltransferase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-SI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glucosyltransferase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-S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1,4α-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glucan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branching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dextran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glucosidase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glucan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-binding protein A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secr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peptidoglycan hydrolase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glucan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-binding protein C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BglB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-like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Gbp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with lipase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GbpC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response regulator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major cell-surface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adhesin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cell surface antigen I/II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collagen-binding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adhesin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amylase-binding protein A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amylase-binding protein B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ATP-binding transporter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competence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histidine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kinase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competence transcriptional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reg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biofilm regulatory protein A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response regulator of BrpA-1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response regulator of BrpA-2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lantibiotic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mutacin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II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lantibiotic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mutacin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1140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lantibiotic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mutacin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M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lantibiotic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mutacin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B-Ny266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bacteriocin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SmbA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bacteriocin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secretion protein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bacteriocin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peptide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undecaprenol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kinase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rRNA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maturation factor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err="1">
                  <a:latin typeface="+mn-lt"/>
                  <a:ea typeface="+mn-ea"/>
                  <a:cs typeface="Courier"/>
                </a:rPr>
                <a:t>mutacin</a:t>
              </a:r>
              <a:r>
                <a:rPr lang="en-US" sz="700" dirty="0">
                  <a:latin typeface="+mn-lt"/>
                  <a:ea typeface="+mn-ea"/>
                  <a:cs typeface="Courier"/>
                </a:rPr>
                <a:t> 1140 modifying enzyme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serine-threonine kinase </a:t>
              </a:r>
              <a:r>
                <a:rPr lang="en-US" sz="700" dirty="0" err="1">
                  <a:latin typeface="+mn-lt"/>
                  <a:ea typeface="+mn-ea"/>
                  <a:cs typeface="Courier"/>
                </a:rPr>
                <a:t>PknB</a:t>
              </a:r>
              <a:endParaRPr lang="en-US" sz="700" dirty="0">
                <a:latin typeface="+mn-lt"/>
                <a:ea typeface="+mn-ea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oxidative stress sensor kinase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+mn-lt"/>
                  <a:ea typeface="+mn-ea"/>
                  <a:cs typeface="Courier"/>
                </a:rPr>
                <a:t>collagenase</a:t>
              </a:r>
            </a:p>
          </p:txBody>
        </p:sp>
        <p:sp>
          <p:nvSpPr>
            <p:cNvPr id="73" name="Rectangle 72"/>
            <p:cNvSpPr/>
            <p:nvPr/>
          </p:nvSpPr>
          <p:spPr>
            <a:xfrm rot="5400000">
              <a:off x="4548353" y="-615500"/>
              <a:ext cx="834838" cy="7086023"/>
            </a:xfrm>
            <a:prstGeom prst="rect">
              <a:avLst/>
            </a:prstGeom>
          </p:spPr>
          <p:txBody>
            <a:bodyPr wrap="none" lIns="82048" tIns="41024" rIns="82048" bIns="41024" anchor="ctr"/>
            <a:lstStyle/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Q00749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Q00752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P72477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latin typeface="Courier"/>
                  <a:cs typeface="Courier"/>
                </a:rPr>
                <a:t>Q8DUN3</a:t>
              </a:r>
              <a:endParaRPr lang="en-US" sz="700" dirty="0">
                <a:latin typeface="Courier"/>
                <a:cs typeface="Courier"/>
              </a:endParaRP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Q8DWE7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Q8DWE6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Q59940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Q59928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Q8DTU4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Q8CWX0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Q8DT53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Q8DUE7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Q8CVC4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P26283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P45596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P45595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P50976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P26426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P95783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Q54431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Q59925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Q8DU74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Q8DWC9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Q8DWG2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Q8DT55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Q8DT31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P10249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P08987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P13470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P49331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Q8DT52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Q99040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Q8DRV2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Q8DWM3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Q8DTF1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Q8DUW9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Q9S151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P11657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P23504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Q76H84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A8AZZ3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A8AUM3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Q8DW05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Q8DS94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Q8DS39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Q8DVR0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Q8DVJ9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Q8DVJ8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O54329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O68586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Q7BV70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P80666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Q5TLL1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Q8DSA3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Q8CVC8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Q05888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Q8DSY7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O68588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Q8DVK1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Q8DT64</a:t>
              </a:r>
            </a:p>
            <a:p>
              <a:pPr algn="r" defTabSz="4102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latin typeface="Courier"/>
                  <a:cs typeface="Courier"/>
                </a:rPr>
                <a:t>Q8DUX4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2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 rot="10800000">
            <a:off x="-883339" y="152401"/>
            <a:ext cx="11017939" cy="6614470"/>
            <a:chOff x="-1371601" y="152401"/>
            <a:chExt cx="11017939" cy="6614470"/>
          </a:xfrm>
        </p:grpSpPr>
        <p:pic>
          <p:nvPicPr>
            <p:cNvPr id="48" name="Picture 47" descr="DataBars-drugEBIlity-20120311-fig3a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 flipV="1">
              <a:off x="8058150" y="1681164"/>
              <a:ext cx="768350" cy="1685925"/>
            </a:xfrm>
            <a:prstGeom prst="rect">
              <a:avLst/>
            </a:prstGeom>
          </p:spPr>
        </p:pic>
        <p:cxnSp>
          <p:nvCxnSpPr>
            <p:cNvPr id="56" name="Straight Connector 55"/>
            <p:cNvCxnSpPr/>
            <p:nvPr/>
          </p:nvCxnSpPr>
          <p:spPr>
            <a:xfrm>
              <a:off x="7759700" y="2517775"/>
              <a:ext cx="136525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759700" y="2652341"/>
              <a:ext cx="1365250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 descr="DataBars-drugEBIlity-20120311-fig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 flipV="1">
              <a:off x="3511412" y="-1300053"/>
              <a:ext cx="726957" cy="7646104"/>
            </a:xfrm>
            <a:prstGeom prst="rect">
              <a:avLst/>
            </a:prstGeom>
          </p:spPr>
        </p:pic>
        <p:pic>
          <p:nvPicPr>
            <p:cNvPr id="4" name="Picture 3" descr="DataBars-modelability-20120311-fig3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5400000" flipH="1" flipV="1">
              <a:off x="3644330" y="-1526453"/>
              <a:ext cx="461121" cy="7646107"/>
            </a:xfrm>
            <a:prstGeom prst="rect">
              <a:avLst/>
            </a:prstGeom>
          </p:spPr>
        </p:pic>
        <p:sp>
          <p:nvSpPr>
            <p:cNvPr id="18435" name="TextBox 8"/>
            <p:cNvSpPr txBox="1">
              <a:spLocks noChangeArrowheads="1"/>
            </p:cNvSpPr>
            <p:nvPr/>
          </p:nvSpPr>
          <p:spPr bwMode="auto">
            <a:xfrm rot="5400000">
              <a:off x="7752556" y="4362555"/>
              <a:ext cx="3479800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4" rIns="91429" bIns="4571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Calibri" pitchFamily="-65" charset="0"/>
                </a:rPr>
                <a:t>phylogenetic profiles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7744617" y="904081"/>
              <a:ext cx="1417638" cy="1412875"/>
            </a:xfrm>
            <a:prstGeom prst="rect">
              <a:avLst/>
            </a:prstGeom>
            <a:effectLst/>
          </p:spPr>
          <p:txBody>
            <a:bodyPr wrap="none" lIns="91429" tIns="45714" rIns="91429" bIns="45714" anchor="ctr"/>
            <a:lstStyle/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Adhesin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A3VP1 of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AntigenI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/II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Glucosamine-6-phosphate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deaminase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Mn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-dependent inorganic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pyrophosphatase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Unknown function 1377c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Isopropylmalate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dehydratase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V-region of antigen I/II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Phosphatase/hydrolase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Phosphatase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NADP-dependent GAPDH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Unknown enzyme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Dihydroorotate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dehydrogenase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Dextran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glucosidase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Dextran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glucosidase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Peptide chain release factor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Tagatose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1,6-aldolase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Carboxymuconolactone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smtClean="0">
                  <a:latin typeface="+mn-lt"/>
                  <a:ea typeface="+mn-ea"/>
                  <a:cs typeface="Courier"/>
                </a:rPr>
                <a:t>decarboxylase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</p:txBody>
        </p:sp>
        <p:sp>
          <p:nvSpPr>
            <p:cNvPr id="18437" name="Rectangle 10"/>
            <p:cNvSpPr>
              <a:spLocks noChangeArrowheads="1"/>
            </p:cNvSpPr>
            <p:nvPr/>
          </p:nvSpPr>
          <p:spPr bwMode="auto">
            <a:xfrm rot="10800000">
              <a:off x="2590800" y="6274441"/>
              <a:ext cx="4938712" cy="492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4" rIns="91429" bIns="4571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latin typeface="Calibri" pitchFamily="-65" charset="0"/>
                </a:rPr>
                <a:t>protein similarity</a:t>
              </a:r>
            </a:p>
            <a:p>
              <a:pPr algn="ctr"/>
              <a:r>
                <a:rPr lang="en-US" sz="1200" dirty="0">
                  <a:latin typeface="Calibri" pitchFamily="-65" charset="0"/>
                </a:rPr>
                <a:t>(matching HMM columns / length of protein)</a:t>
              </a:r>
            </a:p>
          </p:txBody>
        </p:sp>
        <p:sp>
          <p:nvSpPr>
            <p:cNvPr id="18438" name="Rectangle 35"/>
            <p:cNvSpPr>
              <a:spLocks noChangeArrowheads="1"/>
            </p:cNvSpPr>
            <p:nvPr/>
          </p:nvSpPr>
          <p:spPr bwMode="auto">
            <a:xfrm rot="5400000">
              <a:off x="8330406" y="3571081"/>
              <a:ext cx="18653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4" rIns="91429" bIns="4571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alibri" pitchFamily="-65" charset="0"/>
                </a:rPr>
                <a:t>target proteomes</a:t>
              </a:r>
            </a:p>
          </p:txBody>
        </p:sp>
        <p:sp>
          <p:nvSpPr>
            <p:cNvPr id="18439" name="Rectangle 36"/>
            <p:cNvSpPr>
              <a:spLocks noChangeArrowheads="1"/>
            </p:cNvSpPr>
            <p:nvPr/>
          </p:nvSpPr>
          <p:spPr bwMode="auto">
            <a:xfrm rot="5400000">
              <a:off x="8173243" y="5374664"/>
              <a:ext cx="22145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4" rIns="91429" bIns="4571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 err="1">
                  <a:latin typeface="Calibri" pitchFamily="-65" charset="0"/>
                </a:rPr>
                <a:t>antitarget</a:t>
              </a:r>
              <a:r>
                <a:rPr lang="en-US" sz="1200" dirty="0">
                  <a:latin typeface="Calibri" pitchFamily="-65" charset="0"/>
                </a:rPr>
                <a:t> proteomes</a:t>
              </a:r>
            </a:p>
          </p:txBody>
        </p:sp>
        <p:sp>
          <p:nvSpPr>
            <p:cNvPr id="18440" name="Rectangle 91"/>
            <p:cNvSpPr>
              <a:spLocks noChangeArrowheads="1"/>
            </p:cNvSpPr>
            <p:nvPr/>
          </p:nvSpPr>
          <p:spPr bwMode="auto">
            <a:xfrm rot="5400000">
              <a:off x="8611263" y="1509631"/>
              <a:ext cx="1322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i="1" dirty="0" err="1">
                  <a:latin typeface="Calibri" pitchFamily="-65" charset="0"/>
                </a:rPr>
                <a:t>S. mutans</a:t>
              </a:r>
              <a:r>
                <a:rPr lang="en-US" sz="1400" i="1" dirty="0">
                  <a:latin typeface="Calibri" pitchFamily="-65" charset="0"/>
                </a:rPr>
                <a:t> </a:t>
              </a:r>
              <a:r>
                <a:rPr lang="en-US" sz="1400" dirty="0">
                  <a:latin typeface="Calibri" pitchFamily="-65" charset="0"/>
                </a:rPr>
                <a:t>PDBs</a:t>
              </a:r>
            </a:p>
          </p:txBody>
        </p:sp>
        <p:sp>
          <p:nvSpPr>
            <p:cNvPr id="18443" name="Rectangle 36"/>
            <p:cNvSpPr>
              <a:spLocks noChangeArrowheads="1"/>
            </p:cNvSpPr>
            <p:nvPr/>
          </p:nvSpPr>
          <p:spPr bwMode="auto">
            <a:xfrm rot="5400000">
              <a:off x="8757443" y="2508159"/>
              <a:ext cx="995362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4" rIns="91429" bIns="4571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4F6228"/>
                  </a:solidFill>
                  <a:latin typeface="Calibri" pitchFamily="-65" charset="0"/>
                </a:rPr>
                <a:t>druggable</a:t>
              </a:r>
              <a:endParaRPr lang="en-US" sz="1000" b="1" dirty="0">
                <a:solidFill>
                  <a:srgbClr val="4F6228"/>
                </a:solidFill>
                <a:latin typeface="Calibri" pitchFamily="-65" charset="0"/>
              </a:endParaRPr>
            </a:p>
          </p:txBody>
        </p:sp>
        <p:sp>
          <p:nvSpPr>
            <p:cNvPr id="18444" name="Rectangle 36"/>
            <p:cNvSpPr>
              <a:spLocks noChangeArrowheads="1"/>
            </p:cNvSpPr>
            <p:nvPr/>
          </p:nvSpPr>
          <p:spPr bwMode="auto">
            <a:xfrm rot="5400000">
              <a:off x="8904287" y="2493963"/>
              <a:ext cx="99536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4" rIns="91429" bIns="4571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>
                  <a:latin typeface="Calibri" pitchFamily="-65" charset="0"/>
                </a:rPr>
                <a:t>tractability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8207108" y="1656555"/>
              <a:ext cx="488950" cy="1544640"/>
            </a:xfrm>
            <a:prstGeom prst="rect">
              <a:avLst/>
            </a:prstGeom>
            <a:effectLst/>
          </p:spPr>
          <p:txBody>
            <a:bodyPr wrap="none" lIns="91429" tIns="45714" rIns="91429" bIns="45714" anchor="ctr"/>
            <a:lstStyle/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3IOX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smtClean="0">
                  <a:latin typeface="Courier"/>
                  <a:ea typeface="+mn-ea"/>
                  <a:cs typeface="Courier"/>
                </a:rPr>
                <a:t>2RI1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smtClean="0">
                  <a:latin typeface="Courier"/>
                  <a:ea typeface="+mn-ea"/>
                  <a:cs typeface="Courier"/>
                </a:rPr>
                <a:t>1I74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smtClean="0">
                  <a:latin typeface="Courier"/>
                  <a:ea typeface="+mn-ea"/>
                  <a:cs typeface="Courier"/>
                </a:rPr>
                <a:t>3L7V</a:t>
              </a:r>
              <a:endParaRPr lang="en-US" sz="570" dirty="0">
                <a:latin typeface="Courier"/>
                <a:ea typeface="+mn-ea"/>
                <a:cs typeface="Courier"/>
              </a:endParaRP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2HCU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1JMM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3L7Y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1WVI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2QE0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3IJT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3OIX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2ZID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2ZIC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1ZBT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3IV3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smtClean="0">
                  <a:latin typeface="Courier"/>
                  <a:ea typeface="+mn-ea"/>
                  <a:cs typeface="Courier"/>
                </a:rPr>
                <a:t>3LVY</a:t>
              </a:r>
              <a:endParaRPr lang="en-US" sz="570" dirty="0">
                <a:latin typeface="Courier"/>
                <a:ea typeface="+mn-ea"/>
                <a:cs typeface="Courier"/>
              </a:endParaRPr>
            </a:p>
          </p:txBody>
        </p:sp>
        <p:pic>
          <p:nvPicPr>
            <p:cNvPr id="22" name="Picture 21" descr="6simplot.20111208.pdf"/>
            <p:cNvPicPr>
              <a:picLocks noChangeAspect="1"/>
            </p:cNvPicPr>
            <p:nvPr/>
          </p:nvPicPr>
          <p:blipFill rotWithShape="1">
            <a:blip r:embed="rId6"/>
            <a:srcRect t="1" r="50073" b="74573"/>
            <a:stretch/>
          </p:blipFill>
          <p:spPr>
            <a:xfrm rot="5400000">
              <a:off x="7475566" y="3014191"/>
              <a:ext cx="1931396" cy="1388534"/>
            </a:xfrm>
            <a:prstGeom prst="rect">
              <a:avLst/>
            </a:prstGeom>
          </p:spPr>
        </p:pic>
        <p:pic>
          <p:nvPicPr>
            <p:cNvPr id="23" name="Picture 22" descr="6simplot.20111208.pdf"/>
            <p:cNvPicPr>
              <a:picLocks noChangeAspect="1"/>
            </p:cNvPicPr>
            <p:nvPr/>
          </p:nvPicPr>
          <p:blipFill rotWithShape="1">
            <a:blip r:embed="rId6"/>
            <a:srcRect l="50688" t="1" r="52" b="74475"/>
            <a:stretch/>
          </p:blipFill>
          <p:spPr>
            <a:xfrm rot="5400000">
              <a:off x="7723172" y="4830269"/>
              <a:ext cx="1446342" cy="139869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10800000">
              <a:off x="-1371601" y="4636030"/>
              <a:ext cx="1639888" cy="1692275"/>
            </a:xfrm>
            <a:prstGeom prst="rect">
              <a:avLst/>
            </a:prstGeom>
            <a:noFill/>
          </p:spPr>
          <p:txBody>
            <a:bodyPr wrap="none" lIns="91429" tIns="45714" rIns="91429" bIns="45714"/>
            <a:lstStyle/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H. sapiens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L. rhamnosus </a:t>
              </a:r>
              <a:r>
                <a:rPr lang="en-US" sz="760">
                  <a:latin typeface="+mn-lt"/>
                  <a:ea typeface="+mn-ea"/>
                  <a:cs typeface="Courier"/>
                </a:rPr>
                <a:t>(ATCC-53103)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L. paracasei </a:t>
              </a:r>
              <a:r>
                <a:rPr lang="en-US" sz="760">
                  <a:latin typeface="+mn-lt"/>
                  <a:ea typeface="+mn-ea"/>
                  <a:cs typeface="Courier"/>
                </a:rPr>
                <a:t>(ATCC-27092)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S. parasanguinis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S. sanguinis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S. salivarius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S. oralis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S. mitis </a:t>
              </a:r>
              <a:r>
                <a:rPr lang="en-US" sz="760">
                  <a:latin typeface="+mn-lt"/>
                  <a:ea typeface="+mn-ea"/>
                  <a:cs typeface="Courier"/>
                </a:rPr>
                <a:t>(ATCC-6249)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S. mitis </a:t>
              </a:r>
              <a:r>
                <a:rPr lang="en-US" sz="760">
                  <a:latin typeface="+mn-lt"/>
                  <a:ea typeface="+mn-ea"/>
                  <a:cs typeface="Courier"/>
                </a:rPr>
                <a:t>(SK597)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S. mitis </a:t>
              </a:r>
              <a:r>
                <a:rPr lang="en-US" sz="760">
                  <a:latin typeface="+mn-lt"/>
                  <a:ea typeface="+mn-ea"/>
                  <a:cs typeface="Courier"/>
                </a:rPr>
                <a:t>(SK564)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S. mitis </a:t>
              </a:r>
              <a:r>
                <a:rPr lang="en-US" sz="760">
                  <a:latin typeface="+mn-lt"/>
                  <a:ea typeface="+mn-ea"/>
                  <a:cs typeface="Courier"/>
                </a:rPr>
                <a:t>(SK321)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S. mitis </a:t>
              </a:r>
              <a:r>
                <a:rPr lang="en-US" sz="760">
                  <a:latin typeface="+mn-lt"/>
                  <a:ea typeface="+mn-ea"/>
                  <a:cs typeface="Courier"/>
                </a:rPr>
                <a:t>(B6)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60" i="1">
                  <a:latin typeface="+mn-lt"/>
                  <a:ea typeface="+mn-ea"/>
                  <a:cs typeface="Courier"/>
                </a:rPr>
                <a:t>S. mitis </a:t>
              </a:r>
              <a:r>
                <a:rPr lang="en-US" sz="760">
                  <a:latin typeface="+mn-lt"/>
                  <a:ea typeface="+mn-ea"/>
                  <a:cs typeface="Courier"/>
                </a:rPr>
                <a:t>(NCTC-2261)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3078073" y="-2703074"/>
              <a:ext cx="1592262" cy="7794625"/>
            </a:xfrm>
            <a:prstGeom prst="rect">
              <a:avLst/>
            </a:prstGeom>
          </p:spPr>
          <p:txBody>
            <a:bodyPr wrap="none" lIns="91429" tIns="45714" rIns="91429" bIns="45714" anchor="ctr"/>
            <a:lstStyle/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UDP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acetylglucosamine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epimerase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Phosphorylase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Trans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enoyl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ACP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reductase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Oligopeptide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ABC transporter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Anthranilate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phosphoribosyltransferase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Periplasmic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ferrichrome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ABC transporter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UDP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acetylglucosamine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carboxyvinyltransferase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1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UDP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acetylglucosamine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carboxyvinyltransferase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2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Adenylate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kinase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D-alanine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polyligase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dTDP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-glucose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dehydratase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Dihydroorotate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dehydrogenase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Secreted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translocase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β-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galactosidase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Imidazole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carboxamide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isomerase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Acetoin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dehydrogenase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Bifunctional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protein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glmU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Methionyl-tRNA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synthetase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Guanylate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kinase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Glycerol dehydrogenase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Phosphatase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α-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acetolactate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synthase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Thiazole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pyrodixine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kinase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Glutamyl-tRNA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amidotransferase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subA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Bisphosphoglycerate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mutase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Manganese inorganic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pyrophosphatase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smtClean="0">
                  <a:latin typeface="+mn-lt"/>
                  <a:ea typeface="+mn-ea"/>
                  <a:cs typeface="Courier"/>
                </a:rPr>
                <a:t>Surface protein 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I/II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Response regulator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AdcA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-like Zn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adhesin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lipoprotein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Acetyltransferase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DNA polymerase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Imidazole glycerol-PO4 synthase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SAM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methyltransferase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Glucanotransferase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tRNA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thiouridylase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30S ribosomal protein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Dihydrodipicolinate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synthase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Pyrimidine-nucleoside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phosphorylase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Orotidine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5'-phosphate decarboxylase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cs typeface="Courier"/>
                </a:rPr>
                <a:t>Unknown hydrolase/phosphatase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Maltose operon transcriptional repressor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Uracil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phosphoribosyltransferase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ATP synthase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Lactose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phosphotransferase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repressor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Catabolite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control protein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ATP synthase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Malolactic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enzyme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LytTr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DNA-binding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Purine operon repressor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Tryptophan synthase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tRNA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YrdC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-modifier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Isopropylmalate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dehydratase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Adenine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phosphoribosyltransferase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Deoxycytidylate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deaminase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RNA-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diphosphate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reductase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Adenylate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kinase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Glycosyltransferase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Anaerobic RNA-triphosphate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reductase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ATP-binding ABC transporter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dTDP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keto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rhamnose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reductase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ATP-binding ABC transporter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DTDP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keto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rhamnose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reductase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Homoserine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succinyltransferase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Carbamoyl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-phosphate synthase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NADP-dependent GAPDH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Unique &amp; </a:t>
              </a:r>
              <a:r>
                <a:rPr lang="en-US" sz="570" dirty="0" smtClean="0">
                  <a:latin typeface="+mn-lt"/>
                  <a:ea typeface="+mn-ea"/>
                  <a:cs typeface="Courier"/>
                </a:rPr>
                <a:t>uncharacterized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Tellurite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resistance protein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Ferrous ion transport protein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Phosphopentomutase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Transcription regulator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Chorismate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mutase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Phosphofructokinase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Cysteine synthase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Glucan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glucosidase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Histidine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kinase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Citrate synthase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Dextran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glucosidase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Unknown hydrolase/phosphatase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Unknown hydrolase/phosphatase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 err="1">
                  <a:latin typeface="+mn-lt"/>
                  <a:ea typeface="+mn-ea"/>
                  <a:cs typeface="Courier"/>
                </a:rPr>
                <a:t>Tagatose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diphosphate</a:t>
              </a:r>
              <a:r>
                <a:rPr lang="en-US" sz="570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aldolase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Amino acid aminotransferase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Uracil-DNA </a:t>
              </a:r>
              <a:r>
                <a:rPr lang="en-US" sz="570" dirty="0" err="1">
                  <a:latin typeface="+mn-lt"/>
                  <a:ea typeface="+mn-ea"/>
                  <a:cs typeface="Courier"/>
                </a:rPr>
                <a:t>glycosylase</a:t>
              </a:r>
              <a:endParaRPr lang="en-US" sz="570" dirty="0">
                <a:latin typeface="+mn-lt"/>
                <a:ea typeface="+mn-ea"/>
                <a:cs typeface="Courier"/>
              </a:endParaRP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DNA damage sensor</a:t>
              </a:r>
            </a:p>
            <a:p>
              <a:pPr algn="r"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+mn-lt"/>
                  <a:ea typeface="+mn-ea"/>
                  <a:cs typeface="Courier"/>
                </a:rPr>
                <a:t>ATP synthase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rot="10800000">
              <a:off x="-1371601" y="2696808"/>
              <a:ext cx="1639888" cy="2105025"/>
            </a:xfrm>
            <a:prstGeom prst="rect">
              <a:avLst/>
            </a:prstGeom>
            <a:noFill/>
          </p:spPr>
          <p:txBody>
            <a:bodyPr wrap="none" lIns="91429" tIns="45714" rIns="91429" bIns="45714" anchor="b"/>
            <a:lstStyle/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V. parvula</a:t>
              </a:r>
              <a:endParaRPr lang="en-US" sz="755" i="1" dirty="0">
                <a:latin typeface="+mn-lt"/>
                <a:ea typeface="+mn-ea"/>
                <a:cs typeface="Courier"/>
              </a:endParaRP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B. longum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(strain DJO10A)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B. dentium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(ATCC-27534)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fermentum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(CECT-5716)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fermentum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(28-3-CHN)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fermentum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(ATCC-14931)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fermentum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(IFO-3956/LMG-18251)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salivarius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subsp. </a:t>
              </a:r>
              <a:r>
                <a:rPr lang="en-US" sz="755" i="1" dirty="0" err="1">
                  <a:latin typeface="+mn-lt"/>
                  <a:ea typeface="+mn-ea"/>
                  <a:cs typeface="Courier"/>
                </a:rPr>
                <a:t>salivarius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(UCC118)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salivarius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(ACS-116-V-Col5a)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salivarius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(CECT-5713)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salivarius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(ATCC-11741)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casei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(BL23)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casei</a:t>
              </a:r>
              <a:r>
                <a:rPr lang="en-US" sz="755" i="1" dirty="0">
                  <a:latin typeface="+mn-lt"/>
                  <a:ea typeface="+mn-ea"/>
                  <a:cs typeface="Courier"/>
                </a:rPr>
                <a:t> 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(Zhang)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casei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 (ATCC-334)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L. acidophilus</a:t>
              </a:r>
              <a:endParaRPr lang="en-US" sz="755" i="1" dirty="0">
                <a:latin typeface="+mn-lt"/>
                <a:ea typeface="+mn-ea"/>
                <a:cs typeface="Courier"/>
              </a:endParaRP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S. gordonii</a:t>
              </a:r>
              <a:endParaRPr lang="en-US" sz="755" i="1" dirty="0">
                <a:latin typeface="+mn-lt"/>
                <a:ea typeface="+mn-ea"/>
                <a:cs typeface="Courier"/>
              </a:endParaRP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5" i="1" dirty="0" err="1">
                  <a:latin typeface="+mn-lt"/>
                  <a:ea typeface="+mn-ea"/>
                  <a:cs typeface="Courier"/>
                </a:rPr>
                <a:t>S. mutans</a:t>
              </a:r>
              <a:r>
                <a:rPr lang="en-US" sz="755" dirty="0">
                  <a:latin typeface="+mn-lt"/>
                  <a:ea typeface="+mn-ea"/>
                  <a:cs typeface="Courier"/>
                </a:rPr>
                <a:t> serotype c (NN2025)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3402011" y="-1578330"/>
              <a:ext cx="946150" cy="7794625"/>
            </a:xfrm>
            <a:prstGeom prst="rect">
              <a:avLst/>
            </a:prstGeom>
          </p:spPr>
          <p:txBody>
            <a:bodyPr wrap="none" lIns="91429" tIns="45714" rIns="91429" bIns="45714" anchor="ctr"/>
            <a:lstStyle/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Q8DTB7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Q8DT31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Q8DSN4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Q8DW25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Q8DVF6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Q8DUD7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Q8DT57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Q8DT24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Q8DS33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Q53526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P95780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Q8DTV0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Q8DSJ6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P50978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Q8DTR2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Q8DTL3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Q8DSX2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Q8DSW8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Q8DVK6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Q8DVJ3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Q8DV60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Q8DTA6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Q8DSS7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Q8DSG5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P59161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O68579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Q9RFI8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Q8DVJ8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Q8DTN1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Q8DSV5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Q8DWN8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Q8DTR3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Q8DTH5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Q8DT30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Q8DRS4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Q8DWB3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Q8DUE5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Q8DU33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Q8DTV1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Q8DTS3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Q8DT29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Q8DST6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P95789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P26422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O07329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A6PY32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Q8DWC7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Q8DVZ8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Q8DVV6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Q8DVF3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Q8DTG7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Q8DTG5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Q8DT95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Q8DSE5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Q8DV42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Q8DTS0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Q8DSH9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Q8DRY2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Q8DW32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Q8DUS5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Q8DTZ7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O33664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Q8DT96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Q8DUP4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Q59931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Q8DTQ1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Q8DSW3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Q8DVC3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Q8DTU0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Q8DTZ5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Q8DTP2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Q8KWU0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Q8DVJ2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Q99040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Q8DT45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Q59939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Q2HWU5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Q8DV06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Q8DUY6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P26425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Q8DWM1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Q8DTV8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Q8DTC4</a:t>
              </a:r>
            </a:p>
            <a:p>
              <a:pPr defTabSz="4571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0" dirty="0">
                  <a:latin typeface="Courier"/>
                  <a:ea typeface="+mn-ea"/>
                  <a:cs typeface="Courier"/>
                </a:rPr>
                <a:t>P95790</a:t>
              </a:r>
            </a:p>
          </p:txBody>
        </p:sp>
        <p:pic>
          <p:nvPicPr>
            <p:cNvPr id="25" name="Picture 24" descr="6simplot.20111208.pdf"/>
            <p:cNvPicPr>
              <a:picLocks noChangeAspect="1"/>
            </p:cNvPicPr>
            <p:nvPr/>
          </p:nvPicPr>
          <p:blipFill>
            <a:blip r:embed="rId7"/>
            <a:srcRect r="49918" b="6760"/>
            <a:stretch>
              <a:fillRect/>
            </a:stretch>
          </p:blipFill>
          <p:spPr>
            <a:xfrm rot="5400000">
              <a:off x="2904337" y="71816"/>
              <a:ext cx="1937787" cy="7284526"/>
            </a:xfrm>
            <a:prstGeom prst="rect">
              <a:avLst/>
            </a:prstGeom>
          </p:spPr>
        </p:pic>
        <p:pic>
          <p:nvPicPr>
            <p:cNvPr id="26" name="Picture 25" descr="6simplot.20111208.pdf"/>
            <p:cNvPicPr>
              <a:picLocks noChangeAspect="1"/>
            </p:cNvPicPr>
            <p:nvPr/>
          </p:nvPicPr>
          <p:blipFill>
            <a:blip r:embed="rId7"/>
            <a:srcRect l="50261" r="50" b="6760"/>
            <a:stretch>
              <a:fillRect/>
            </a:stretch>
          </p:blipFill>
          <p:spPr>
            <a:xfrm rot="5400000">
              <a:off x="3141477" y="1878705"/>
              <a:ext cx="1446342" cy="7284526"/>
            </a:xfrm>
            <a:prstGeom prst="rect">
              <a:avLst/>
            </a:prstGeom>
          </p:spPr>
        </p:pic>
        <p:sp>
          <p:nvSpPr>
            <p:cNvPr id="28" name="Rectangle 91"/>
            <p:cNvSpPr>
              <a:spLocks noChangeArrowheads="1"/>
            </p:cNvSpPr>
            <p:nvPr/>
          </p:nvSpPr>
          <p:spPr bwMode="auto">
            <a:xfrm rot="5400000">
              <a:off x="6857700" y="1068513"/>
              <a:ext cx="15583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 err="1">
                  <a:latin typeface="Calibri" pitchFamily="-65" charset="0"/>
                </a:rPr>
                <a:t>S. mutans</a:t>
              </a:r>
              <a:r>
                <a:rPr lang="en-US" sz="1400" i="1" dirty="0">
                  <a:latin typeface="Calibri" pitchFamily="-65" charset="0"/>
                </a:rPr>
                <a:t> </a:t>
              </a:r>
              <a:r>
                <a:rPr lang="en-US" sz="1400" dirty="0">
                  <a:latin typeface="Calibri" pitchFamily="-65" charset="0"/>
                </a:rPr>
                <a:t>proteins</a:t>
              </a: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 rot="5400000">
              <a:off x="6884270" y="2345407"/>
              <a:ext cx="1466147" cy="246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chemeClr val="accent1">
                      <a:lumMod val="50000"/>
                    </a:schemeClr>
                  </a:solidFill>
                  <a:latin typeface="Calibri" pitchFamily="-65" charset="0"/>
                </a:rPr>
                <a:t>modelable</a:t>
              </a:r>
              <a:r>
                <a:rPr lang="en-US" sz="1000" b="1" dirty="0" smtClean="0">
                  <a:latin typeface="Calibri" pitchFamily="-65" charset="0"/>
                </a:rPr>
                <a:t> </a:t>
              </a:r>
              <a:r>
                <a:rPr lang="en-US" sz="1000" b="1" dirty="0" smtClean="0">
                  <a:solidFill>
                    <a:srgbClr val="4F6228"/>
                  </a:solidFill>
                  <a:latin typeface="Calibri" pitchFamily="-65" charset="0"/>
                </a:rPr>
                <a:t>druggable</a:t>
              </a:r>
              <a:endParaRPr lang="en-US" sz="1000" b="1" dirty="0">
                <a:solidFill>
                  <a:srgbClr val="4F6228"/>
                </a:solidFill>
                <a:latin typeface="Calibri" pitchFamily="-65" charset="0"/>
              </a:endParaRPr>
            </a:p>
          </p:txBody>
        </p:sp>
        <p:pic>
          <p:nvPicPr>
            <p:cNvPr id="31" name="Picture 30" descr="6simplot.20111208.pdf"/>
            <p:cNvPicPr>
              <a:picLocks noChangeAspect="1"/>
            </p:cNvPicPr>
            <p:nvPr/>
          </p:nvPicPr>
          <p:blipFill rotWithShape="1">
            <a:blip r:embed="rId7"/>
            <a:srcRect t="85546" r="49918" b="13533"/>
            <a:stretch/>
          </p:blipFill>
          <p:spPr>
            <a:xfrm rot="5400000">
              <a:off x="1822989" y="3676111"/>
              <a:ext cx="1937787" cy="71966"/>
            </a:xfrm>
            <a:prstGeom prst="rect">
              <a:avLst/>
            </a:prstGeom>
          </p:spPr>
        </p:pic>
        <p:pic>
          <p:nvPicPr>
            <p:cNvPr id="32" name="Picture 31" descr="6simplot.20111208.pdf"/>
            <p:cNvPicPr>
              <a:picLocks noChangeAspect="1"/>
            </p:cNvPicPr>
            <p:nvPr/>
          </p:nvPicPr>
          <p:blipFill rotWithShape="1">
            <a:blip r:embed="rId7"/>
            <a:srcRect l="50261" t="90002" r="50" b="9023"/>
            <a:stretch/>
          </p:blipFill>
          <p:spPr>
            <a:xfrm rot="5400000">
              <a:off x="2058129" y="5478489"/>
              <a:ext cx="1446342" cy="76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rot="5400000">
              <a:off x="9051947" y="199424"/>
              <a:ext cx="5249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a.</a:t>
              </a:r>
              <a:endParaRPr lang="en-US" sz="2200" dirty="0"/>
            </a:p>
          </p:txBody>
        </p:sp>
        <p:sp>
          <p:nvSpPr>
            <p:cNvPr id="33" name="TextBox 32"/>
            <p:cNvSpPr txBox="1"/>
            <p:nvPr/>
          </p:nvSpPr>
          <p:spPr>
            <a:xfrm rot="5400000">
              <a:off x="7411880" y="203659"/>
              <a:ext cx="5249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b.</a:t>
              </a:r>
              <a:endParaRPr lang="en-US" sz="22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0967" y="2518505"/>
              <a:ext cx="728126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28600" y="2237765"/>
              <a:ext cx="7283632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30967" y="2649896"/>
              <a:ext cx="7281265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8600" y="2345258"/>
              <a:ext cx="7283632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93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18850</TotalTime>
  <Words>3117</Words>
  <Application>Microsoft Macintosh PowerPoint</Application>
  <PresentationFormat>On-screen Show (4:3)</PresentationFormat>
  <Paragraphs>1087</Paragraphs>
  <Slides>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University of Washigton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Horst</dc:creator>
  <cp:lastModifiedBy>Jeremy Horst</cp:lastModifiedBy>
  <cp:revision>222</cp:revision>
  <cp:lastPrinted>2012-03-06T02:40:55Z</cp:lastPrinted>
  <dcterms:created xsi:type="dcterms:W3CDTF">2012-04-15T00:22:51Z</dcterms:created>
  <dcterms:modified xsi:type="dcterms:W3CDTF">2012-04-15T00:26:06Z</dcterms:modified>
</cp:coreProperties>
</file>